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8" r:id="rId5"/>
    <p:sldId id="267" r:id="rId6"/>
    <p:sldId id="259" r:id="rId7"/>
    <p:sldId id="260" r:id="rId8"/>
    <p:sldId id="261" r:id="rId9"/>
    <p:sldId id="262" r:id="rId10"/>
    <p:sldId id="263" r:id="rId11"/>
    <p:sldId id="264" r:id="rId12"/>
    <p:sldId id="265" r:id="rId13"/>
    <p:sldId id="266" r:id="rId14"/>
    <p:sldId id="269" r:id="rId15"/>
    <p:sldId id="270" r:id="rId16"/>
    <p:sldId id="271"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00" autoAdjust="0"/>
    <p:restoredTop sz="94660"/>
  </p:normalViewPr>
  <p:slideViewPr>
    <p:cSldViewPr snapToGrid="0">
      <p:cViewPr>
        <p:scale>
          <a:sx n="65" d="100"/>
          <a:sy n="65" d="100"/>
        </p:scale>
        <p:origin x="306" y="3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FC13AF-746A-08F5-849D-AC969E7783B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FFCD1E9-8485-2CF0-6794-E33CE291CD9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33EA09B-A132-C481-803D-636368EDD915}"/>
              </a:ext>
            </a:extLst>
          </p:cNvPr>
          <p:cNvSpPr>
            <a:spLocks noGrp="1"/>
          </p:cNvSpPr>
          <p:nvPr>
            <p:ph type="dt" sz="half" idx="10"/>
          </p:nvPr>
        </p:nvSpPr>
        <p:spPr/>
        <p:txBody>
          <a:bodyPr/>
          <a:lstStyle/>
          <a:p>
            <a:fld id="{F4C4163D-F417-4E1A-8D7D-F9A5121D4AD8}" type="datetimeFigureOut">
              <a:rPr lang="en-US" smtClean="0"/>
              <a:t>11/1/2024</a:t>
            </a:fld>
            <a:endParaRPr lang="en-US"/>
          </a:p>
        </p:txBody>
      </p:sp>
      <p:sp>
        <p:nvSpPr>
          <p:cNvPr id="5" name="Footer Placeholder 4">
            <a:extLst>
              <a:ext uri="{FF2B5EF4-FFF2-40B4-BE49-F238E27FC236}">
                <a16:creationId xmlns:a16="http://schemas.microsoft.com/office/drawing/2014/main" id="{74EB9502-4C99-03AB-F3B1-7408F1C048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D7F025B-C223-0696-20F3-258CAAF65CD2}"/>
              </a:ext>
            </a:extLst>
          </p:cNvPr>
          <p:cNvSpPr>
            <a:spLocks noGrp="1"/>
          </p:cNvSpPr>
          <p:nvPr>
            <p:ph type="sldNum" sz="quarter" idx="12"/>
          </p:nvPr>
        </p:nvSpPr>
        <p:spPr/>
        <p:txBody>
          <a:bodyPr/>
          <a:lstStyle/>
          <a:p>
            <a:fld id="{CB462578-6284-4A25-A7A8-E7A02D826365}" type="slidenum">
              <a:rPr lang="en-US" smtClean="0"/>
              <a:t>‹#›</a:t>
            </a:fld>
            <a:endParaRPr lang="en-US"/>
          </a:p>
        </p:txBody>
      </p:sp>
    </p:spTree>
    <p:extLst>
      <p:ext uri="{BB962C8B-B14F-4D97-AF65-F5344CB8AC3E}">
        <p14:creationId xmlns:p14="http://schemas.microsoft.com/office/powerpoint/2010/main" val="31620935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741948-B507-AA43-8F72-11FECDBFD72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D442746-2080-2448-5BFB-5C5EFA5A99D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A8474C-00B1-6584-4AA8-E0FCF9B9C667}"/>
              </a:ext>
            </a:extLst>
          </p:cNvPr>
          <p:cNvSpPr>
            <a:spLocks noGrp="1"/>
          </p:cNvSpPr>
          <p:nvPr>
            <p:ph type="dt" sz="half" idx="10"/>
          </p:nvPr>
        </p:nvSpPr>
        <p:spPr/>
        <p:txBody>
          <a:bodyPr/>
          <a:lstStyle/>
          <a:p>
            <a:fld id="{F4C4163D-F417-4E1A-8D7D-F9A5121D4AD8}" type="datetimeFigureOut">
              <a:rPr lang="en-US" smtClean="0"/>
              <a:t>11/1/2024</a:t>
            </a:fld>
            <a:endParaRPr lang="en-US"/>
          </a:p>
        </p:txBody>
      </p:sp>
      <p:sp>
        <p:nvSpPr>
          <p:cNvPr id="5" name="Footer Placeholder 4">
            <a:extLst>
              <a:ext uri="{FF2B5EF4-FFF2-40B4-BE49-F238E27FC236}">
                <a16:creationId xmlns:a16="http://schemas.microsoft.com/office/drawing/2014/main" id="{29F87CA8-E1FD-4595-A8F9-A1A895BC95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47B4FA-B5FF-9222-3737-43371560B513}"/>
              </a:ext>
            </a:extLst>
          </p:cNvPr>
          <p:cNvSpPr>
            <a:spLocks noGrp="1"/>
          </p:cNvSpPr>
          <p:nvPr>
            <p:ph type="sldNum" sz="quarter" idx="12"/>
          </p:nvPr>
        </p:nvSpPr>
        <p:spPr/>
        <p:txBody>
          <a:bodyPr/>
          <a:lstStyle/>
          <a:p>
            <a:fld id="{CB462578-6284-4A25-A7A8-E7A02D826365}" type="slidenum">
              <a:rPr lang="en-US" smtClean="0"/>
              <a:t>‹#›</a:t>
            </a:fld>
            <a:endParaRPr lang="en-US"/>
          </a:p>
        </p:txBody>
      </p:sp>
    </p:spTree>
    <p:extLst>
      <p:ext uri="{BB962C8B-B14F-4D97-AF65-F5344CB8AC3E}">
        <p14:creationId xmlns:p14="http://schemas.microsoft.com/office/powerpoint/2010/main" val="166840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F3A8D61-692A-FD13-C2FD-881CC28DCA4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56B8B0E-2B79-BED2-7BB4-F19AD02D957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F17498-A3A3-88E8-CB20-7F0CF3E47B00}"/>
              </a:ext>
            </a:extLst>
          </p:cNvPr>
          <p:cNvSpPr>
            <a:spLocks noGrp="1"/>
          </p:cNvSpPr>
          <p:nvPr>
            <p:ph type="dt" sz="half" idx="10"/>
          </p:nvPr>
        </p:nvSpPr>
        <p:spPr/>
        <p:txBody>
          <a:bodyPr/>
          <a:lstStyle/>
          <a:p>
            <a:fld id="{F4C4163D-F417-4E1A-8D7D-F9A5121D4AD8}" type="datetimeFigureOut">
              <a:rPr lang="en-US" smtClean="0"/>
              <a:t>11/1/2024</a:t>
            </a:fld>
            <a:endParaRPr lang="en-US"/>
          </a:p>
        </p:txBody>
      </p:sp>
      <p:sp>
        <p:nvSpPr>
          <p:cNvPr id="5" name="Footer Placeholder 4">
            <a:extLst>
              <a:ext uri="{FF2B5EF4-FFF2-40B4-BE49-F238E27FC236}">
                <a16:creationId xmlns:a16="http://schemas.microsoft.com/office/drawing/2014/main" id="{9F86DD94-1765-EBC1-13EB-709E5D91FF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47293A-F7DC-6E03-3D0F-4CE6FD6C51B2}"/>
              </a:ext>
            </a:extLst>
          </p:cNvPr>
          <p:cNvSpPr>
            <a:spLocks noGrp="1"/>
          </p:cNvSpPr>
          <p:nvPr>
            <p:ph type="sldNum" sz="quarter" idx="12"/>
          </p:nvPr>
        </p:nvSpPr>
        <p:spPr/>
        <p:txBody>
          <a:bodyPr/>
          <a:lstStyle/>
          <a:p>
            <a:fld id="{CB462578-6284-4A25-A7A8-E7A02D826365}" type="slidenum">
              <a:rPr lang="en-US" smtClean="0"/>
              <a:t>‹#›</a:t>
            </a:fld>
            <a:endParaRPr lang="en-US"/>
          </a:p>
        </p:txBody>
      </p:sp>
    </p:spTree>
    <p:extLst>
      <p:ext uri="{BB962C8B-B14F-4D97-AF65-F5344CB8AC3E}">
        <p14:creationId xmlns:p14="http://schemas.microsoft.com/office/powerpoint/2010/main" val="2220327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62927-2A0A-58F4-B8B5-9E98B78FFE5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2451B9E-9CDB-48EE-E2B6-1CB549C0814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C26E7B-438D-06B0-CBB7-937A5990B7E3}"/>
              </a:ext>
            </a:extLst>
          </p:cNvPr>
          <p:cNvSpPr>
            <a:spLocks noGrp="1"/>
          </p:cNvSpPr>
          <p:nvPr>
            <p:ph type="dt" sz="half" idx="10"/>
          </p:nvPr>
        </p:nvSpPr>
        <p:spPr/>
        <p:txBody>
          <a:bodyPr/>
          <a:lstStyle/>
          <a:p>
            <a:fld id="{F4C4163D-F417-4E1A-8D7D-F9A5121D4AD8}" type="datetimeFigureOut">
              <a:rPr lang="en-US" smtClean="0"/>
              <a:t>11/1/2024</a:t>
            </a:fld>
            <a:endParaRPr lang="en-US"/>
          </a:p>
        </p:txBody>
      </p:sp>
      <p:sp>
        <p:nvSpPr>
          <p:cNvPr id="5" name="Footer Placeholder 4">
            <a:extLst>
              <a:ext uri="{FF2B5EF4-FFF2-40B4-BE49-F238E27FC236}">
                <a16:creationId xmlns:a16="http://schemas.microsoft.com/office/drawing/2014/main" id="{C401D1C8-59B3-DB4E-7950-17729761DE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07DB21-1BBB-34A9-32E8-FA42D172B642}"/>
              </a:ext>
            </a:extLst>
          </p:cNvPr>
          <p:cNvSpPr>
            <a:spLocks noGrp="1"/>
          </p:cNvSpPr>
          <p:nvPr>
            <p:ph type="sldNum" sz="quarter" idx="12"/>
          </p:nvPr>
        </p:nvSpPr>
        <p:spPr/>
        <p:txBody>
          <a:bodyPr/>
          <a:lstStyle/>
          <a:p>
            <a:fld id="{CB462578-6284-4A25-A7A8-E7A02D826365}" type="slidenum">
              <a:rPr lang="en-US" smtClean="0"/>
              <a:t>‹#›</a:t>
            </a:fld>
            <a:endParaRPr lang="en-US"/>
          </a:p>
        </p:txBody>
      </p:sp>
    </p:spTree>
    <p:extLst>
      <p:ext uri="{BB962C8B-B14F-4D97-AF65-F5344CB8AC3E}">
        <p14:creationId xmlns:p14="http://schemas.microsoft.com/office/powerpoint/2010/main" val="2149555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1B24A-093C-C2BA-C1FB-B0C64C9B5D1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E8F4BCB-674F-E512-C2D7-1A22BE201AF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AF8E14E-D592-1662-B76C-8C2ACFA2413B}"/>
              </a:ext>
            </a:extLst>
          </p:cNvPr>
          <p:cNvSpPr>
            <a:spLocks noGrp="1"/>
          </p:cNvSpPr>
          <p:nvPr>
            <p:ph type="dt" sz="half" idx="10"/>
          </p:nvPr>
        </p:nvSpPr>
        <p:spPr/>
        <p:txBody>
          <a:bodyPr/>
          <a:lstStyle/>
          <a:p>
            <a:fld id="{F4C4163D-F417-4E1A-8D7D-F9A5121D4AD8}" type="datetimeFigureOut">
              <a:rPr lang="en-US" smtClean="0"/>
              <a:t>11/1/2024</a:t>
            </a:fld>
            <a:endParaRPr lang="en-US"/>
          </a:p>
        </p:txBody>
      </p:sp>
      <p:sp>
        <p:nvSpPr>
          <p:cNvPr id="5" name="Footer Placeholder 4">
            <a:extLst>
              <a:ext uri="{FF2B5EF4-FFF2-40B4-BE49-F238E27FC236}">
                <a16:creationId xmlns:a16="http://schemas.microsoft.com/office/drawing/2014/main" id="{52D1A4A8-FBD1-4B73-DC92-4AC6007CFC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186E45-894A-E4C8-95DC-6B5BDA98896A}"/>
              </a:ext>
            </a:extLst>
          </p:cNvPr>
          <p:cNvSpPr>
            <a:spLocks noGrp="1"/>
          </p:cNvSpPr>
          <p:nvPr>
            <p:ph type="sldNum" sz="quarter" idx="12"/>
          </p:nvPr>
        </p:nvSpPr>
        <p:spPr/>
        <p:txBody>
          <a:bodyPr/>
          <a:lstStyle/>
          <a:p>
            <a:fld id="{CB462578-6284-4A25-A7A8-E7A02D826365}" type="slidenum">
              <a:rPr lang="en-US" smtClean="0"/>
              <a:t>‹#›</a:t>
            </a:fld>
            <a:endParaRPr lang="en-US"/>
          </a:p>
        </p:txBody>
      </p:sp>
    </p:spTree>
    <p:extLst>
      <p:ext uri="{BB962C8B-B14F-4D97-AF65-F5344CB8AC3E}">
        <p14:creationId xmlns:p14="http://schemas.microsoft.com/office/powerpoint/2010/main" val="1784479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0E0E4-B0B4-B63A-A21F-F6B81CB409F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F9D3459-108D-9538-61A8-C632FF8C78B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C15AD34-AA7A-7C65-D89D-220EB04F3F8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D4491AB-A32E-5D18-F421-5A130A43F0B9}"/>
              </a:ext>
            </a:extLst>
          </p:cNvPr>
          <p:cNvSpPr>
            <a:spLocks noGrp="1"/>
          </p:cNvSpPr>
          <p:nvPr>
            <p:ph type="dt" sz="half" idx="10"/>
          </p:nvPr>
        </p:nvSpPr>
        <p:spPr/>
        <p:txBody>
          <a:bodyPr/>
          <a:lstStyle/>
          <a:p>
            <a:fld id="{F4C4163D-F417-4E1A-8D7D-F9A5121D4AD8}" type="datetimeFigureOut">
              <a:rPr lang="en-US" smtClean="0"/>
              <a:t>11/1/2024</a:t>
            </a:fld>
            <a:endParaRPr lang="en-US"/>
          </a:p>
        </p:txBody>
      </p:sp>
      <p:sp>
        <p:nvSpPr>
          <p:cNvPr id="6" name="Footer Placeholder 5">
            <a:extLst>
              <a:ext uri="{FF2B5EF4-FFF2-40B4-BE49-F238E27FC236}">
                <a16:creationId xmlns:a16="http://schemas.microsoft.com/office/drawing/2014/main" id="{7CD17DA1-E6C0-679B-20D7-28C52286117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06F0FC-705A-B6EA-26EF-738FF6BF1F0C}"/>
              </a:ext>
            </a:extLst>
          </p:cNvPr>
          <p:cNvSpPr>
            <a:spLocks noGrp="1"/>
          </p:cNvSpPr>
          <p:nvPr>
            <p:ph type="sldNum" sz="quarter" idx="12"/>
          </p:nvPr>
        </p:nvSpPr>
        <p:spPr/>
        <p:txBody>
          <a:bodyPr/>
          <a:lstStyle/>
          <a:p>
            <a:fld id="{CB462578-6284-4A25-A7A8-E7A02D826365}" type="slidenum">
              <a:rPr lang="en-US" smtClean="0"/>
              <a:t>‹#›</a:t>
            </a:fld>
            <a:endParaRPr lang="en-US"/>
          </a:p>
        </p:txBody>
      </p:sp>
    </p:spTree>
    <p:extLst>
      <p:ext uri="{BB962C8B-B14F-4D97-AF65-F5344CB8AC3E}">
        <p14:creationId xmlns:p14="http://schemas.microsoft.com/office/powerpoint/2010/main" val="1269622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22927-0581-082A-A6C8-66814887842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64973F6-38B3-BD08-5F2E-2B95579A7F7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4DD2EB3-C7A0-616C-F47C-1E99421C5AA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6438BF0-E8AF-AF9E-6927-3D9043BA124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457F622-284D-187B-0790-FA0F70B09CF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8836362-9FD3-BFC2-2E5E-01973040AFC1}"/>
              </a:ext>
            </a:extLst>
          </p:cNvPr>
          <p:cNvSpPr>
            <a:spLocks noGrp="1"/>
          </p:cNvSpPr>
          <p:nvPr>
            <p:ph type="dt" sz="half" idx="10"/>
          </p:nvPr>
        </p:nvSpPr>
        <p:spPr/>
        <p:txBody>
          <a:bodyPr/>
          <a:lstStyle/>
          <a:p>
            <a:fld id="{F4C4163D-F417-4E1A-8D7D-F9A5121D4AD8}" type="datetimeFigureOut">
              <a:rPr lang="en-US" smtClean="0"/>
              <a:t>11/1/2024</a:t>
            </a:fld>
            <a:endParaRPr lang="en-US"/>
          </a:p>
        </p:txBody>
      </p:sp>
      <p:sp>
        <p:nvSpPr>
          <p:cNvPr id="8" name="Footer Placeholder 7">
            <a:extLst>
              <a:ext uri="{FF2B5EF4-FFF2-40B4-BE49-F238E27FC236}">
                <a16:creationId xmlns:a16="http://schemas.microsoft.com/office/drawing/2014/main" id="{D76C90D8-5C66-D02E-2306-CBAA392BF4B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DD0F74D-D253-11B9-98C7-D0321A9EB91D}"/>
              </a:ext>
            </a:extLst>
          </p:cNvPr>
          <p:cNvSpPr>
            <a:spLocks noGrp="1"/>
          </p:cNvSpPr>
          <p:nvPr>
            <p:ph type="sldNum" sz="quarter" idx="12"/>
          </p:nvPr>
        </p:nvSpPr>
        <p:spPr/>
        <p:txBody>
          <a:bodyPr/>
          <a:lstStyle/>
          <a:p>
            <a:fld id="{CB462578-6284-4A25-A7A8-E7A02D826365}" type="slidenum">
              <a:rPr lang="en-US" smtClean="0"/>
              <a:t>‹#›</a:t>
            </a:fld>
            <a:endParaRPr lang="en-US"/>
          </a:p>
        </p:txBody>
      </p:sp>
    </p:spTree>
    <p:extLst>
      <p:ext uri="{BB962C8B-B14F-4D97-AF65-F5344CB8AC3E}">
        <p14:creationId xmlns:p14="http://schemas.microsoft.com/office/powerpoint/2010/main" val="3361428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216684-F1C5-A63F-88F0-5B042073617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36F9531-9D23-481A-7AB1-F73C7A03399E}"/>
              </a:ext>
            </a:extLst>
          </p:cNvPr>
          <p:cNvSpPr>
            <a:spLocks noGrp="1"/>
          </p:cNvSpPr>
          <p:nvPr>
            <p:ph type="dt" sz="half" idx="10"/>
          </p:nvPr>
        </p:nvSpPr>
        <p:spPr/>
        <p:txBody>
          <a:bodyPr/>
          <a:lstStyle/>
          <a:p>
            <a:fld id="{F4C4163D-F417-4E1A-8D7D-F9A5121D4AD8}" type="datetimeFigureOut">
              <a:rPr lang="en-US" smtClean="0"/>
              <a:t>11/1/2024</a:t>
            </a:fld>
            <a:endParaRPr lang="en-US"/>
          </a:p>
        </p:txBody>
      </p:sp>
      <p:sp>
        <p:nvSpPr>
          <p:cNvPr id="4" name="Footer Placeholder 3">
            <a:extLst>
              <a:ext uri="{FF2B5EF4-FFF2-40B4-BE49-F238E27FC236}">
                <a16:creationId xmlns:a16="http://schemas.microsoft.com/office/drawing/2014/main" id="{6472ED36-2216-A80C-156F-9FEB3410DE1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760EB06-CF42-6F6F-05B6-05E7C098583F}"/>
              </a:ext>
            </a:extLst>
          </p:cNvPr>
          <p:cNvSpPr>
            <a:spLocks noGrp="1"/>
          </p:cNvSpPr>
          <p:nvPr>
            <p:ph type="sldNum" sz="quarter" idx="12"/>
          </p:nvPr>
        </p:nvSpPr>
        <p:spPr/>
        <p:txBody>
          <a:bodyPr/>
          <a:lstStyle/>
          <a:p>
            <a:fld id="{CB462578-6284-4A25-A7A8-E7A02D826365}" type="slidenum">
              <a:rPr lang="en-US" smtClean="0"/>
              <a:t>‹#›</a:t>
            </a:fld>
            <a:endParaRPr lang="en-US"/>
          </a:p>
        </p:txBody>
      </p:sp>
    </p:spTree>
    <p:extLst>
      <p:ext uri="{BB962C8B-B14F-4D97-AF65-F5344CB8AC3E}">
        <p14:creationId xmlns:p14="http://schemas.microsoft.com/office/powerpoint/2010/main" val="452023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851D66-FC23-64E2-CE70-B5CDEA603D66}"/>
              </a:ext>
            </a:extLst>
          </p:cNvPr>
          <p:cNvSpPr>
            <a:spLocks noGrp="1"/>
          </p:cNvSpPr>
          <p:nvPr>
            <p:ph type="dt" sz="half" idx="10"/>
          </p:nvPr>
        </p:nvSpPr>
        <p:spPr/>
        <p:txBody>
          <a:bodyPr/>
          <a:lstStyle/>
          <a:p>
            <a:fld id="{F4C4163D-F417-4E1A-8D7D-F9A5121D4AD8}" type="datetimeFigureOut">
              <a:rPr lang="en-US" smtClean="0"/>
              <a:t>11/1/2024</a:t>
            </a:fld>
            <a:endParaRPr lang="en-US"/>
          </a:p>
        </p:txBody>
      </p:sp>
      <p:sp>
        <p:nvSpPr>
          <p:cNvPr id="3" name="Footer Placeholder 2">
            <a:extLst>
              <a:ext uri="{FF2B5EF4-FFF2-40B4-BE49-F238E27FC236}">
                <a16:creationId xmlns:a16="http://schemas.microsoft.com/office/drawing/2014/main" id="{C8A07957-20C1-18B9-5671-9555112FE61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D6642F8-F9D5-E1CF-FB28-9FC42D7D75E7}"/>
              </a:ext>
            </a:extLst>
          </p:cNvPr>
          <p:cNvSpPr>
            <a:spLocks noGrp="1"/>
          </p:cNvSpPr>
          <p:nvPr>
            <p:ph type="sldNum" sz="quarter" idx="12"/>
          </p:nvPr>
        </p:nvSpPr>
        <p:spPr/>
        <p:txBody>
          <a:bodyPr/>
          <a:lstStyle/>
          <a:p>
            <a:fld id="{CB462578-6284-4A25-A7A8-E7A02D826365}" type="slidenum">
              <a:rPr lang="en-US" smtClean="0"/>
              <a:t>‹#›</a:t>
            </a:fld>
            <a:endParaRPr lang="en-US"/>
          </a:p>
        </p:txBody>
      </p:sp>
    </p:spTree>
    <p:extLst>
      <p:ext uri="{BB962C8B-B14F-4D97-AF65-F5344CB8AC3E}">
        <p14:creationId xmlns:p14="http://schemas.microsoft.com/office/powerpoint/2010/main" val="3870303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179B9-8D0A-F7E8-1F75-9C34B07459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88B29E5-AD6D-C120-C58B-69323C3EB06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E839064-C5D0-1507-FB9C-A20E8F4347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EA4A61D-D7A2-0A0A-1FDE-3B3CEDE69CEB}"/>
              </a:ext>
            </a:extLst>
          </p:cNvPr>
          <p:cNvSpPr>
            <a:spLocks noGrp="1"/>
          </p:cNvSpPr>
          <p:nvPr>
            <p:ph type="dt" sz="half" idx="10"/>
          </p:nvPr>
        </p:nvSpPr>
        <p:spPr/>
        <p:txBody>
          <a:bodyPr/>
          <a:lstStyle/>
          <a:p>
            <a:fld id="{F4C4163D-F417-4E1A-8D7D-F9A5121D4AD8}" type="datetimeFigureOut">
              <a:rPr lang="en-US" smtClean="0"/>
              <a:t>11/1/2024</a:t>
            </a:fld>
            <a:endParaRPr lang="en-US"/>
          </a:p>
        </p:txBody>
      </p:sp>
      <p:sp>
        <p:nvSpPr>
          <p:cNvPr id="6" name="Footer Placeholder 5">
            <a:extLst>
              <a:ext uri="{FF2B5EF4-FFF2-40B4-BE49-F238E27FC236}">
                <a16:creationId xmlns:a16="http://schemas.microsoft.com/office/drawing/2014/main" id="{33E2EC25-58C9-0BE2-8217-ACE37F6FB37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D55D808-3070-2D69-AD8E-F798AC287035}"/>
              </a:ext>
            </a:extLst>
          </p:cNvPr>
          <p:cNvSpPr>
            <a:spLocks noGrp="1"/>
          </p:cNvSpPr>
          <p:nvPr>
            <p:ph type="sldNum" sz="quarter" idx="12"/>
          </p:nvPr>
        </p:nvSpPr>
        <p:spPr/>
        <p:txBody>
          <a:bodyPr/>
          <a:lstStyle/>
          <a:p>
            <a:fld id="{CB462578-6284-4A25-A7A8-E7A02D826365}" type="slidenum">
              <a:rPr lang="en-US" smtClean="0"/>
              <a:t>‹#›</a:t>
            </a:fld>
            <a:endParaRPr lang="en-US"/>
          </a:p>
        </p:txBody>
      </p:sp>
    </p:spTree>
    <p:extLst>
      <p:ext uri="{BB962C8B-B14F-4D97-AF65-F5344CB8AC3E}">
        <p14:creationId xmlns:p14="http://schemas.microsoft.com/office/powerpoint/2010/main" val="3719324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F245E-91E5-808B-C754-A1C3616504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E4DB9A7-1CB0-7DD6-BD70-245D1F2727A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5252B07-62CA-8D1B-BB1A-DA32DF144D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FC204A-B355-731D-5C7D-F3909EA65958}"/>
              </a:ext>
            </a:extLst>
          </p:cNvPr>
          <p:cNvSpPr>
            <a:spLocks noGrp="1"/>
          </p:cNvSpPr>
          <p:nvPr>
            <p:ph type="dt" sz="half" idx="10"/>
          </p:nvPr>
        </p:nvSpPr>
        <p:spPr/>
        <p:txBody>
          <a:bodyPr/>
          <a:lstStyle/>
          <a:p>
            <a:fld id="{F4C4163D-F417-4E1A-8D7D-F9A5121D4AD8}" type="datetimeFigureOut">
              <a:rPr lang="en-US" smtClean="0"/>
              <a:t>11/1/2024</a:t>
            </a:fld>
            <a:endParaRPr lang="en-US"/>
          </a:p>
        </p:txBody>
      </p:sp>
      <p:sp>
        <p:nvSpPr>
          <p:cNvPr id="6" name="Footer Placeholder 5">
            <a:extLst>
              <a:ext uri="{FF2B5EF4-FFF2-40B4-BE49-F238E27FC236}">
                <a16:creationId xmlns:a16="http://schemas.microsoft.com/office/drawing/2014/main" id="{0047039B-D4F1-2D28-3912-2EFDD8D2970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492DC59-BB13-E441-F5E8-F10485B5F25D}"/>
              </a:ext>
            </a:extLst>
          </p:cNvPr>
          <p:cNvSpPr>
            <a:spLocks noGrp="1"/>
          </p:cNvSpPr>
          <p:nvPr>
            <p:ph type="sldNum" sz="quarter" idx="12"/>
          </p:nvPr>
        </p:nvSpPr>
        <p:spPr/>
        <p:txBody>
          <a:bodyPr/>
          <a:lstStyle/>
          <a:p>
            <a:fld id="{CB462578-6284-4A25-A7A8-E7A02D826365}" type="slidenum">
              <a:rPr lang="en-US" smtClean="0"/>
              <a:t>‹#›</a:t>
            </a:fld>
            <a:endParaRPr lang="en-US"/>
          </a:p>
        </p:txBody>
      </p:sp>
    </p:spTree>
    <p:extLst>
      <p:ext uri="{BB962C8B-B14F-4D97-AF65-F5344CB8AC3E}">
        <p14:creationId xmlns:p14="http://schemas.microsoft.com/office/powerpoint/2010/main" val="3076790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E5C83B6-A214-90EE-29FB-61944EFD54F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0A241F8-8854-88DB-1197-CC2DABCA082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4C9D5D-7007-8848-31D6-6454ACCFB53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4C4163D-F417-4E1A-8D7D-F9A5121D4AD8}" type="datetimeFigureOut">
              <a:rPr lang="en-US" smtClean="0"/>
              <a:t>11/1/2024</a:t>
            </a:fld>
            <a:endParaRPr lang="en-US"/>
          </a:p>
        </p:txBody>
      </p:sp>
      <p:sp>
        <p:nvSpPr>
          <p:cNvPr id="5" name="Footer Placeholder 4">
            <a:extLst>
              <a:ext uri="{FF2B5EF4-FFF2-40B4-BE49-F238E27FC236}">
                <a16:creationId xmlns:a16="http://schemas.microsoft.com/office/drawing/2014/main" id="{D7172574-DBA8-401A-7B34-D68A3941F37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0167CC5D-1A7F-2444-ECB0-401BC59DE6D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B462578-6284-4A25-A7A8-E7A02D826365}" type="slidenum">
              <a:rPr lang="en-US" smtClean="0"/>
              <a:t>‹#›</a:t>
            </a:fld>
            <a:endParaRPr lang="en-US"/>
          </a:p>
        </p:txBody>
      </p:sp>
    </p:spTree>
    <p:extLst>
      <p:ext uri="{BB962C8B-B14F-4D97-AF65-F5344CB8AC3E}">
        <p14:creationId xmlns:p14="http://schemas.microsoft.com/office/powerpoint/2010/main" val="4410409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washingtonpost.com/national-security/putin-and-hungarys-orban-helped-sour-trump-on-ukraine/2019/10/21/a0af1e9c-f40b-11e9-ad8b-85e2aa00b5ce_story.html" TargetMode="External"/><Relationship Id="rId2" Type="http://schemas.openxmlformats.org/officeDocument/2006/relationships/hyperlink" Target="https://www.pbs.org/newshour/show/why-trumps-meeting-hungarys-orban-is-a-bit-controversial"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stopthedrugwar.org/philippines#trump" TargetMode="External"/><Relationship Id="rId2" Type="http://schemas.openxmlformats.org/officeDocument/2006/relationships/hyperlink" Target="https://globalnation.inquirer.net/162392/uk-online-paper-publishes-controversial-headline-asean-handshake-photo-uk-paper-the-independent-killer-2017asean-asean-summit" TargetMode="External"/><Relationship Id="rId1" Type="http://schemas.openxmlformats.org/officeDocument/2006/relationships/slideLayout" Target="../slideLayouts/slideLayout7.xml"/><Relationship Id="rId4" Type="http://schemas.openxmlformats.org/officeDocument/2006/relationships/hyperlink" Target="https://www.vox.com/2020/9/28/21459803/trump-taxes-nyt-foreign-business-national-security"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asiasociety.org/policy-institute/trump-handed-kim-propaganda-coup-singapore" TargetMode="External"/><Relationship Id="rId2" Type="http://schemas.openxmlformats.org/officeDocument/2006/relationships/hyperlink" Target="https://time.com/5279914/donald-trump-north-korea-summit-preparation/" TargetMode="External"/><Relationship Id="rId1" Type="http://schemas.openxmlformats.org/officeDocument/2006/relationships/slideLayout" Target="../slideLayouts/slideLayout7.xml"/><Relationship Id="rId4" Type="http://schemas.openxmlformats.org/officeDocument/2006/relationships/hyperlink" Target="https://www.theguardian.com/world/2018/may/23/north-korea-presses-on-nuclear-site-closure-despite-summit-doubts"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heintercept.com/2018/03/21/jared-kushner-saudi-crown-prince-mohammed-bin-salman/" TargetMode="External"/><Relationship Id="rId2" Type="http://schemas.openxmlformats.org/officeDocument/2006/relationships/hyperlink" Target="https://www.businessinsider.com/trump-woodward-i-saved-his-ass-mbs-khashoggi-rage-2020-9" TargetMode="External"/><Relationship Id="rId1" Type="http://schemas.openxmlformats.org/officeDocument/2006/relationships/slideLayout" Target="../slideLayouts/slideLayout7.xml"/><Relationship Id="rId5" Type="http://schemas.openxmlformats.org/officeDocument/2006/relationships/hyperlink" Target="https://www.washingtonpost.com/outlook/2018/10/18/president-trump-has-massive-conflict-interest-saudi-arabia/" TargetMode="External"/><Relationship Id="rId4" Type="http://schemas.openxmlformats.org/officeDocument/2006/relationships/hyperlink" Target="https://www.thedailybeast.com/embassy-staffers-say-jared-kushner-shut-them-out-of-saudi-meetings"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apnews.com/article/brazil-bolsonaro-legal-threats-investigations-charges-diamonds-0d334e85aadcf237ac66efe1b5f20a2a" TargetMode="External"/><Relationship Id="rId2" Type="http://schemas.openxmlformats.org/officeDocument/2006/relationships/hyperlink" Target="https://www.nbcnews.com/news/latino/trump-praises-brazil-s-far-right-president-white-house-n985116"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www.washingtonpost.com/politics/trump-india-modi-citizenship-law-muslims/2020/02/25/9358aef8-57b5-11ea-ab68-101ecfec2532_story.html" TargetMode="External"/><Relationship Id="rId2" Type="http://schemas.openxmlformats.org/officeDocument/2006/relationships/hyperlink" Target="https://www.vox.com/future-perfect/2020/2/25/21152829/trump-india-modi-muslim-hindu-violence" TargetMode="External"/><Relationship Id="rId1" Type="http://schemas.openxmlformats.org/officeDocument/2006/relationships/slideLayout" Target="../slideLayouts/slideLayout7.xml"/><Relationship Id="rId4" Type="http://schemas.openxmlformats.org/officeDocument/2006/relationships/hyperlink" Target="https://www.persecution.org/2020/03/02/president-trumps-claims-religious-freedom-india-not-supported-evidence/"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miamiherald.com/news/nation-world/world/americas/venezuela/article291379055.html" TargetMode="External"/><Relationship Id="rId2" Type="http://schemas.openxmlformats.org/officeDocument/2006/relationships/hyperlink" Target="https://www.latintimes.com/ex-trump-admin-official-says-former-president-privately-praised-venezuelas-maduro-being-strong-563459"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DemocracyStand.global"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democracystand.global/"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www.aljazeera.com/news/2021/9/30/us-generals-say-afghanistan-collapse-rooted-in-trump-taliban-deal"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theintercept.com/2018/03/02/jared-kushner-real-estate-qatar-blockade/"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americanprogress.org/issues/security/news/2017/06/14/433966/trumps-conflicts-interest-united-arab-emirates/" TargetMode="External"/><Relationship Id="rId2" Type="http://schemas.openxmlformats.org/officeDocument/2006/relationships/hyperlink" Target="https://english.alaraby.co.uk/english/indepth/2018/11/20/as-the-uaes-authoritarianism-grows-western-governments-remain-silen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businessinsider.com/details-emerge-of-call-that-prompted-trump-syria-withdrawal-decision-2019-10" TargetMode="External"/><Relationship Id="rId2" Type="http://schemas.openxmlformats.org/officeDocument/2006/relationships/hyperlink" Target="https://en.wikipedia.org/wiki/Attack_on_protestors_at_the_Turkish_embassy_in_Washington,_D.C"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www.washingtonpost.com/politics/trump-russia-dissident-sanctions/2020/09/03/add33d44-edf0-11ea-99a1-71343d03bc29_story.html"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www.cnn.com/2024/02/10/politics/trump-russia-nato/" TargetMode="External"/><Relationship Id="rId2" Type="http://schemas.openxmlformats.org/officeDocument/2006/relationships/hyperlink" Target="https://foreignpolicy.com/2017/05/19/israeli-intelligence-furious-over-trumps-loose-lips-russia-iran-syria/" TargetMode="External"/><Relationship Id="rId1" Type="http://schemas.openxmlformats.org/officeDocument/2006/relationships/slideLayout" Target="../slideLayouts/slideLayout7.xml"/><Relationship Id="rId4" Type="http://schemas.openxmlformats.org/officeDocument/2006/relationships/hyperlink" Target="https://www.cnn.com/2024/02/13/politics/fact-check-trump-nato/"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washingtonpost.com/investigations/2024/08/02/trump-campaign-egypt-investigation/" TargetMode="External"/><Relationship Id="rId2" Type="http://schemas.openxmlformats.org/officeDocument/2006/relationships/hyperlink" Target="https://www.cnn.com/2019/04/09/politics/donald-trump-egypt-abdel-fattah-al-sisi-meeting-white-house/"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CD87A-65E3-A4FB-0398-FB92471196EF}"/>
              </a:ext>
            </a:extLst>
          </p:cNvPr>
          <p:cNvSpPr>
            <a:spLocks noGrp="1"/>
          </p:cNvSpPr>
          <p:nvPr>
            <p:ph type="ctrTitle"/>
          </p:nvPr>
        </p:nvSpPr>
        <p:spPr>
          <a:xfrm>
            <a:off x="1683774" y="191731"/>
            <a:ext cx="8824452" cy="4490883"/>
          </a:xfrm>
        </p:spPr>
        <p:txBody>
          <a:bodyPr>
            <a:noAutofit/>
          </a:bodyPr>
          <a:lstStyle/>
          <a:p>
            <a:r>
              <a:rPr lang="en-US" sz="9000" b="1" dirty="0"/>
              <a:t>Trump and Foreign Autocrats</a:t>
            </a:r>
          </a:p>
        </p:txBody>
      </p:sp>
    </p:spTree>
    <p:extLst>
      <p:ext uri="{BB962C8B-B14F-4D97-AF65-F5344CB8AC3E}">
        <p14:creationId xmlns:p14="http://schemas.microsoft.com/office/powerpoint/2010/main" val="2497289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A45747-F0C4-A376-C9C9-BCFB1C375B9D}"/>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0A91E6D3-E122-5123-08A4-F27C2D6514E0}"/>
              </a:ext>
            </a:extLst>
          </p:cNvPr>
          <p:cNvSpPr txBox="1"/>
          <p:nvPr/>
        </p:nvSpPr>
        <p:spPr>
          <a:xfrm>
            <a:off x="1313835" y="1072277"/>
            <a:ext cx="9564329" cy="4524315"/>
          </a:xfrm>
          <a:prstGeom prst="rect">
            <a:avLst/>
          </a:prstGeom>
          <a:noFill/>
        </p:spPr>
        <p:txBody>
          <a:bodyPr wrap="square" rtlCol="0">
            <a:spAutoFit/>
          </a:bodyPr>
          <a:lstStyle/>
          <a:p>
            <a:pPr marL="0" marR="0" algn="ctr"/>
            <a:r>
              <a:rPr lang="en-US" sz="2400" b="1" dirty="0">
                <a:effectLst/>
                <a:latin typeface="Calibri" panose="020F0502020204030204" pitchFamily="34" charset="0"/>
                <a:ea typeface="Calibri" panose="020F0502020204030204" pitchFamily="34" charset="0"/>
                <a:cs typeface="Times New Roman" panose="02020603050405020304" pitchFamily="18" charset="0"/>
              </a:rPr>
              <a:t>Viktor Orbán, Hungary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gn="ctr"/>
            <a:r>
              <a:rPr lang="en-US" sz="2400" dirty="0">
                <a:effectLst/>
                <a:latin typeface="Calibri" panose="020F0502020204030204" pitchFamily="34" charset="0"/>
                <a:ea typeface="Calibri" panose="020F0502020204030204" pitchFamily="34" charset="0"/>
                <a:cs typeface="Times New Roman" panose="02020603050405020304" pitchFamily="18" charset="0"/>
              </a:rPr>
              <a:t>Hungarian Prime Minister Viktor Orbán is broadly condemned as having </a:t>
            </a:r>
            <a:r>
              <a:rPr lang="en-US" sz="2400" dirty="0">
                <a:latin typeface="Calibri" panose="020F0502020204030204" pitchFamily="34" charset="0"/>
                <a:ea typeface="Calibri" panose="020F0502020204030204" pitchFamily="34" charset="0"/>
                <a:cs typeface="Times New Roman" panose="02020603050405020304" pitchFamily="18" charset="0"/>
              </a:rPr>
              <a:t>eviscerated</a:t>
            </a:r>
            <a:r>
              <a:rPr lang="en-US" sz="2400" dirty="0">
                <a:effectLst/>
                <a:latin typeface="Calibri" panose="020F0502020204030204" pitchFamily="34" charset="0"/>
                <a:ea typeface="Calibri" panose="020F0502020204030204" pitchFamily="34" charset="0"/>
                <a:cs typeface="Times New Roman" panose="02020603050405020304" pitchFamily="18" charset="0"/>
              </a:rPr>
              <a:t> Hungary's democracy, by destroying the country's free press and through attacks on civil society and academia.  Trump has praised Orbán on multiple occasions, and in 2019 </a:t>
            </a:r>
            <a:r>
              <a:rPr lang="en-US" sz="2400" dirty="0">
                <a:effectLst/>
                <a:latin typeface="Calibri" panose="020F0502020204030204" pitchFamily="34" charset="0"/>
                <a:ea typeface="Calibri" panose="020F0502020204030204" pitchFamily="34" charset="0"/>
                <a:cs typeface="Times New Roman" panose="02020603050405020304" pitchFamily="18" charset="0"/>
                <a:hlinkClick r:id="rId2"/>
              </a:rPr>
              <a:t>invited him to the White House</a:t>
            </a:r>
            <a:r>
              <a:rPr lang="en-US" sz="2400" dirty="0">
                <a:effectLst/>
                <a:latin typeface="Calibri" panose="020F0502020204030204" pitchFamily="34" charset="0"/>
                <a:ea typeface="Calibri" panose="020F0502020204030204" pitchFamily="34" charset="0"/>
                <a:cs typeface="Times New Roman" panose="02020603050405020304" pitchFamily="18" charset="0"/>
              </a:rPr>
              <a:t>, breaking with a long US practice of ostracizing him.</a:t>
            </a:r>
          </a:p>
          <a:p>
            <a:pPr marL="0" marR="0" algn="ct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gn="ctr"/>
            <a:r>
              <a:rPr lang="en-US" sz="2400" dirty="0">
                <a:effectLst/>
                <a:latin typeface="Calibri" panose="020F0502020204030204" pitchFamily="34" charset="0"/>
                <a:ea typeface="Calibri" panose="020F0502020204030204" pitchFamily="34" charset="0"/>
                <a:cs typeface="Times New Roman" panose="02020603050405020304" pitchFamily="18" charset="0"/>
              </a:rPr>
              <a:t>Orbán, with Vladimir Putin worked to </a:t>
            </a:r>
            <a:r>
              <a:rPr lang="en-US" sz="2400" dirty="0">
                <a:effectLst/>
                <a:latin typeface="Calibri" panose="020F0502020204030204" pitchFamily="34" charset="0"/>
                <a:ea typeface="Calibri" panose="020F0502020204030204" pitchFamily="34" charset="0"/>
                <a:cs typeface="Times New Roman" panose="02020603050405020304" pitchFamily="18" charset="0"/>
                <a:hlinkClick r:id="rId3"/>
              </a:rPr>
              <a:t>undermine the Ukrainian government's standing with Trump</a:t>
            </a:r>
            <a:r>
              <a:rPr lang="en-US" sz="2400" dirty="0">
                <a:effectLst/>
                <a:latin typeface="Calibri" panose="020F0502020204030204" pitchFamily="34" charset="0"/>
                <a:ea typeface="Calibri" panose="020F0502020204030204" pitchFamily="34" charset="0"/>
                <a:cs typeface="Times New Roman" panose="02020603050405020304" pitchFamily="18" charset="0"/>
              </a:rPr>
              <a:t>.  Orbán's efforts to paint the government as corrupt coincided with Trump's own attempts to pressure Ukraine into manufacturing legal controversies involving the Biden family.</a:t>
            </a:r>
          </a:p>
        </p:txBody>
      </p:sp>
    </p:spTree>
    <p:extLst>
      <p:ext uri="{BB962C8B-B14F-4D97-AF65-F5344CB8AC3E}">
        <p14:creationId xmlns:p14="http://schemas.microsoft.com/office/powerpoint/2010/main" val="42746047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F8859D-9E89-BECF-9CA6-C1AFAA5B9DB6}"/>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EB19D47A-EDAA-7502-2052-95BE37305534}"/>
              </a:ext>
            </a:extLst>
          </p:cNvPr>
          <p:cNvSpPr txBox="1"/>
          <p:nvPr/>
        </p:nvSpPr>
        <p:spPr>
          <a:xfrm>
            <a:off x="1549809" y="635927"/>
            <a:ext cx="9564329" cy="5586145"/>
          </a:xfrm>
          <a:prstGeom prst="rect">
            <a:avLst/>
          </a:prstGeom>
          <a:noFill/>
        </p:spPr>
        <p:txBody>
          <a:bodyPr wrap="square" rtlCol="0">
            <a:spAutoFit/>
          </a:bodyPr>
          <a:lstStyle/>
          <a:p>
            <a:pPr marL="0" marR="0" algn="ctr"/>
            <a:r>
              <a:rPr lang="en-US" sz="2100" b="1" dirty="0">
                <a:effectLst/>
                <a:latin typeface="Calibri" panose="020F0502020204030204" pitchFamily="34" charset="0"/>
                <a:ea typeface="Calibri" panose="020F0502020204030204" pitchFamily="34" charset="0"/>
                <a:cs typeface="Times New Roman" panose="02020603050405020304" pitchFamily="18" charset="0"/>
              </a:rPr>
              <a:t>Rodrigo Duterte, The Philippines</a:t>
            </a:r>
            <a:endParaRPr lang="en-US" sz="2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r>
              <a:rPr lang="en-US" sz="2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gn="ctr"/>
            <a:r>
              <a:rPr lang="en-US" sz="2100" dirty="0">
                <a:effectLst/>
                <a:latin typeface="Calibri" panose="020F0502020204030204" pitchFamily="34" charset="0"/>
                <a:ea typeface="Calibri" panose="020F0502020204030204" pitchFamily="34" charset="0"/>
                <a:cs typeface="Times New Roman" panose="02020603050405020304" pitchFamily="18" charset="0"/>
              </a:rPr>
              <a:t>President Rodrigo Duterte campaigned on the promise to kill hundreds of thousands of drug law violators.  A massive extrajudicial killing campaign commenced immediately on his taking office in 2016, with human rights organizations estimating the number of victims as at least 30,000.  His term has also been marked by attacks on media outlets and contrived legal cases against opposition leaders.</a:t>
            </a:r>
          </a:p>
          <a:p>
            <a:pPr marL="0" marR="0" algn="ctr"/>
            <a:r>
              <a:rPr lang="en-US" sz="2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gn="ctr"/>
            <a:r>
              <a:rPr lang="en-US" sz="2100" dirty="0">
                <a:effectLst/>
                <a:latin typeface="Calibri" panose="020F0502020204030204" pitchFamily="34" charset="0"/>
                <a:ea typeface="Calibri" panose="020F0502020204030204" pitchFamily="34" charset="0"/>
                <a:cs typeface="Times New Roman" panose="02020603050405020304" pitchFamily="18" charset="0"/>
              </a:rPr>
              <a:t>Shortly after being elected, Duterte called President Barack Obama a "son of a whore," following Obama's criticism of Duterte's drug war killings, prompting the White House to cancel a planned meeting between the leaders.  In 2017 Trump </a:t>
            </a:r>
            <a:r>
              <a:rPr lang="en-US" sz="2100" dirty="0">
                <a:effectLst/>
                <a:latin typeface="Calibri" panose="020F0502020204030204" pitchFamily="34" charset="0"/>
                <a:ea typeface="Calibri" panose="020F0502020204030204" pitchFamily="34" charset="0"/>
                <a:cs typeface="Times New Roman" panose="02020603050405020304" pitchFamily="18" charset="0"/>
                <a:hlinkClick r:id="rId2"/>
              </a:rPr>
              <a:t>met with Duterte at the ASEAN Summit</a:t>
            </a:r>
            <a:r>
              <a:rPr lang="en-US" sz="2100" dirty="0">
                <a:effectLst/>
                <a:latin typeface="Calibri" panose="020F0502020204030204" pitchFamily="34" charset="0"/>
                <a:ea typeface="Calibri" panose="020F0502020204030204" pitchFamily="34" charset="0"/>
                <a:cs typeface="Times New Roman" panose="02020603050405020304" pitchFamily="18" charset="0"/>
              </a:rPr>
              <a:t>, appearing hand-in-hand with him at the summit's opening.</a:t>
            </a:r>
          </a:p>
          <a:p>
            <a:pPr marL="0" marR="0" algn="ctr"/>
            <a:r>
              <a:rPr lang="en-US" sz="2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gn="ctr"/>
            <a:r>
              <a:rPr lang="en-US" sz="2100" dirty="0">
                <a:effectLst/>
                <a:latin typeface="Calibri" panose="020F0502020204030204" pitchFamily="34" charset="0"/>
                <a:ea typeface="Calibri" panose="020F0502020204030204" pitchFamily="34" charset="0"/>
                <a:cs typeface="Times New Roman" panose="02020603050405020304" pitchFamily="18" charset="0"/>
              </a:rPr>
              <a:t>Trump publicly praised Duterte's drug war </a:t>
            </a:r>
            <a:r>
              <a:rPr lang="en-US" sz="2100" dirty="0">
                <a:effectLst/>
                <a:latin typeface="Calibri" panose="020F0502020204030204" pitchFamily="34" charset="0"/>
                <a:ea typeface="Calibri" panose="020F0502020204030204" pitchFamily="34" charset="0"/>
                <a:cs typeface="Times New Roman" panose="02020603050405020304" pitchFamily="18" charset="0"/>
                <a:hlinkClick r:id="rId3"/>
              </a:rPr>
              <a:t>two times</a:t>
            </a:r>
            <a:r>
              <a:rPr lang="en-US" sz="2100" dirty="0">
                <a:effectLst/>
                <a:latin typeface="Calibri" panose="020F0502020204030204" pitchFamily="34" charset="0"/>
                <a:ea typeface="Calibri" panose="020F0502020204030204" pitchFamily="34" charset="0"/>
                <a:cs typeface="Times New Roman" panose="02020603050405020304" pitchFamily="18" charset="0"/>
              </a:rPr>
              <a:t>, and expressed a desire to host him in the White House.  The Manila Trump Tower </a:t>
            </a:r>
            <a:r>
              <a:rPr lang="en-US" sz="2100" dirty="0">
                <a:effectLst/>
                <a:latin typeface="Calibri" panose="020F0502020204030204" pitchFamily="34" charset="0"/>
                <a:ea typeface="Calibri" panose="020F0502020204030204" pitchFamily="34" charset="0"/>
                <a:cs typeface="Times New Roman" panose="02020603050405020304" pitchFamily="18" charset="0"/>
                <a:hlinkClick r:id="rId4"/>
              </a:rPr>
              <a:t>figured prominentl</a:t>
            </a:r>
            <a:r>
              <a:rPr lang="en-US" sz="2100" dirty="0">
                <a:effectLst/>
                <a:latin typeface="Calibri" panose="020F0502020204030204" pitchFamily="34" charset="0"/>
                <a:ea typeface="Calibri" panose="020F0502020204030204" pitchFamily="34" charset="0"/>
                <a:cs typeface="Times New Roman" panose="02020603050405020304" pitchFamily="18" charset="0"/>
              </a:rPr>
              <a:t>y in the recent New York Times story on Trump's taxes, and Duterte appointed the businessman who made the Trump Tower deal a special envoy to the US.</a:t>
            </a:r>
          </a:p>
        </p:txBody>
      </p:sp>
    </p:spTree>
    <p:extLst>
      <p:ext uri="{BB962C8B-B14F-4D97-AF65-F5344CB8AC3E}">
        <p14:creationId xmlns:p14="http://schemas.microsoft.com/office/powerpoint/2010/main" val="17753824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9C2C20-D07B-0EDE-57AC-79A8302E760E}"/>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96F73131-80AD-023C-0C41-BC47C1926F67}"/>
              </a:ext>
            </a:extLst>
          </p:cNvPr>
          <p:cNvSpPr txBox="1"/>
          <p:nvPr/>
        </p:nvSpPr>
        <p:spPr>
          <a:xfrm>
            <a:off x="1313835" y="1087025"/>
            <a:ext cx="9564329" cy="4939814"/>
          </a:xfrm>
          <a:prstGeom prst="rect">
            <a:avLst/>
          </a:prstGeom>
          <a:noFill/>
        </p:spPr>
        <p:txBody>
          <a:bodyPr wrap="square" rtlCol="0">
            <a:spAutoFit/>
          </a:bodyPr>
          <a:lstStyle/>
          <a:p>
            <a:pPr marL="0" marR="0" algn="ctr"/>
            <a:r>
              <a:rPr lang="en-US" sz="2100" b="1" dirty="0">
                <a:effectLst/>
                <a:latin typeface="Calibri" panose="020F0502020204030204" pitchFamily="34" charset="0"/>
                <a:ea typeface="Calibri" panose="020F0502020204030204" pitchFamily="34" charset="0"/>
                <a:cs typeface="Times New Roman" panose="02020603050405020304" pitchFamily="18" charset="0"/>
              </a:rPr>
              <a:t>Kim Jong-un, North Korea</a:t>
            </a:r>
            <a:endParaRPr lang="en-US" sz="2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r>
              <a:rPr lang="en-US" sz="2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gn="ctr"/>
            <a:r>
              <a:rPr lang="en-US" sz="2100" dirty="0">
                <a:effectLst/>
                <a:latin typeface="Calibri" panose="020F0502020204030204" pitchFamily="34" charset="0"/>
                <a:ea typeface="Calibri" panose="020F0502020204030204" pitchFamily="34" charset="0"/>
                <a:cs typeface="Times New Roman" panose="02020603050405020304" pitchFamily="18" charset="0"/>
              </a:rPr>
              <a:t>North Korean Supreme Leader Kim Jong-un leads a cult-of-personality regime that is one of the world's most repressive.  His time in office has been marked by purges, assassinations of family members and other potential rivals, and expansion of the poverty-stricken nation's nuclear weapons program.</a:t>
            </a:r>
          </a:p>
          <a:p>
            <a:pPr marL="0" marR="0" algn="ctr"/>
            <a:r>
              <a:rPr lang="en-US" sz="2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gn="ctr"/>
            <a:r>
              <a:rPr lang="en-US" sz="2100" dirty="0">
                <a:effectLst/>
                <a:latin typeface="Calibri" panose="020F0502020204030204" pitchFamily="34" charset="0"/>
                <a:ea typeface="Calibri" panose="020F0502020204030204" pitchFamily="34" charset="0"/>
                <a:cs typeface="Times New Roman" panose="02020603050405020304" pitchFamily="18" charset="0"/>
              </a:rPr>
              <a:t>Trump touted a "good relationship" with Kim, and hoped Kim would end the North Korean nuclear weapons program because of that relationship.  He held two direct meetings with Kim, </a:t>
            </a:r>
            <a:r>
              <a:rPr lang="en-US" sz="2100" dirty="0">
                <a:latin typeface="Calibri" panose="020F0502020204030204" pitchFamily="34" charset="0"/>
                <a:ea typeface="Calibri" panose="020F0502020204030204" pitchFamily="34" charset="0"/>
                <a:cs typeface="Times New Roman" panose="02020603050405020304" pitchFamily="18" charset="0"/>
              </a:rPr>
              <a:t>both </a:t>
            </a:r>
            <a:r>
              <a:rPr lang="en-US" sz="2100" dirty="0">
                <a:effectLst/>
                <a:latin typeface="Calibri" panose="020F0502020204030204" pitchFamily="34" charset="0"/>
                <a:ea typeface="Calibri" panose="020F0502020204030204" pitchFamily="34" charset="0"/>
                <a:cs typeface="Times New Roman" panose="02020603050405020304" pitchFamily="18" charset="0"/>
              </a:rPr>
              <a:t>criticized by the foreign policy establishment as </a:t>
            </a:r>
            <a:r>
              <a:rPr lang="en-US" sz="2100" dirty="0">
                <a:effectLst/>
                <a:latin typeface="Calibri" panose="020F0502020204030204" pitchFamily="34" charset="0"/>
                <a:ea typeface="Calibri" panose="020F0502020204030204" pitchFamily="34" charset="0"/>
                <a:cs typeface="Times New Roman" panose="02020603050405020304" pitchFamily="18" charset="0"/>
                <a:hlinkClick r:id="rId2"/>
              </a:rPr>
              <a:t>lacking preparation or strategy.</a:t>
            </a:r>
            <a:endParaRPr lang="en-US" sz="2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r>
              <a:rPr lang="en-US" sz="2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gn="ctr"/>
            <a:r>
              <a:rPr lang="en-US" sz="2100" dirty="0">
                <a:effectLst/>
                <a:latin typeface="Calibri" panose="020F0502020204030204" pitchFamily="34" charset="0"/>
                <a:ea typeface="Calibri" panose="020F0502020204030204" pitchFamily="34" charset="0"/>
                <a:cs typeface="Times New Roman" panose="02020603050405020304" pitchFamily="18" charset="0"/>
              </a:rPr>
              <a:t>Domestically these meetings were </a:t>
            </a:r>
            <a:r>
              <a:rPr lang="en-US" sz="2100" dirty="0">
                <a:effectLst/>
                <a:latin typeface="Calibri" panose="020F0502020204030204" pitchFamily="34" charset="0"/>
                <a:ea typeface="Calibri" panose="020F0502020204030204" pitchFamily="34" charset="0"/>
                <a:cs typeface="Times New Roman" panose="02020603050405020304" pitchFamily="18" charset="0"/>
                <a:hlinkClick r:id="rId3"/>
              </a:rPr>
              <a:t>propaganda coups</a:t>
            </a:r>
            <a:r>
              <a:rPr lang="en-US" sz="2100" dirty="0">
                <a:effectLst/>
                <a:latin typeface="Calibri" panose="020F0502020204030204" pitchFamily="34" charset="0"/>
                <a:ea typeface="Calibri" panose="020F0502020204030204" pitchFamily="34" charset="0"/>
                <a:cs typeface="Times New Roman" panose="02020603050405020304" pitchFamily="18" charset="0"/>
              </a:rPr>
              <a:t> for the Kim government, whose state-owned media outlets ran the footage for days.  Kim however, failed to provide meaningful concessions, only closing a facility that was </a:t>
            </a:r>
            <a:r>
              <a:rPr lang="en-US" sz="2100" dirty="0">
                <a:effectLst/>
                <a:latin typeface="Calibri" panose="020F0502020204030204" pitchFamily="34" charset="0"/>
                <a:ea typeface="Calibri" panose="020F0502020204030204" pitchFamily="34" charset="0"/>
                <a:cs typeface="Times New Roman" panose="02020603050405020304" pitchFamily="18" charset="0"/>
                <a:hlinkClick r:id="rId4"/>
              </a:rPr>
              <a:t>already past its useful lifespan</a:t>
            </a:r>
            <a:r>
              <a:rPr lang="en-US" sz="2100" dirty="0">
                <a:effectLst/>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18219491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8D1BE8-6EBA-1290-9D4A-7D270CC6CCA4}"/>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FBFC6664-2C1F-1DA7-DA40-787053C72DAF}"/>
              </a:ext>
            </a:extLst>
          </p:cNvPr>
          <p:cNvSpPr txBox="1"/>
          <p:nvPr/>
        </p:nvSpPr>
        <p:spPr>
          <a:xfrm>
            <a:off x="1313835" y="398682"/>
            <a:ext cx="9564329" cy="6001643"/>
          </a:xfrm>
          <a:prstGeom prst="rect">
            <a:avLst/>
          </a:prstGeom>
          <a:noFill/>
        </p:spPr>
        <p:txBody>
          <a:bodyPr wrap="square" rtlCol="0">
            <a:spAutoFit/>
          </a:bodyPr>
          <a:lstStyle/>
          <a:p>
            <a:pPr marL="0" marR="0" algn="ctr"/>
            <a:r>
              <a:rPr lang="en-US" sz="2400" b="1" dirty="0">
                <a:effectLst/>
                <a:latin typeface="Calibri" panose="020F0502020204030204" pitchFamily="34" charset="0"/>
                <a:ea typeface="Calibri" panose="020F0502020204030204" pitchFamily="34" charset="0"/>
                <a:cs typeface="Times New Roman" panose="02020603050405020304" pitchFamily="18" charset="0"/>
              </a:rPr>
              <a:t>Mohammed bin Salman, Saudi Arabia</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gn="ctr"/>
            <a:r>
              <a:rPr lang="en-US" sz="2400" dirty="0">
                <a:effectLst/>
                <a:latin typeface="Calibri" panose="020F0502020204030204" pitchFamily="34" charset="0"/>
                <a:ea typeface="Calibri" panose="020F0502020204030204" pitchFamily="34" charset="0"/>
                <a:cs typeface="Times New Roman" panose="02020603050405020304" pitchFamily="18" charset="0"/>
              </a:rPr>
              <a:t>Saudi Crown Prince Mohammed bin Salman, known as "MBS," drew international condemnation in 2018 following the murder of Saudi-born US resident and Washington Post columnist Jamal Khashoggi, in the Saudi Embassy in Istanbul.  In an interview with Bob Woodward for the book </a:t>
            </a:r>
            <a:r>
              <a:rPr lang="en-US" sz="2400" i="1" dirty="0">
                <a:effectLst/>
                <a:latin typeface="Calibri" panose="020F0502020204030204" pitchFamily="34" charset="0"/>
                <a:ea typeface="Calibri" panose="020F0502020204030204" pitchFamily="34" charset="0"/>
                <a:cs typeface="Times New Roman" panose="02020603050405020304" pitchFamily="18" charset="0"/>
              </a:rPr>
              <a:t>Rage</a:t>
            </a:r>
            <a:r>
              <a:rPr lang="en-US" sz="2400" dirty="0">
                <a:effectLst/>
                <a:latin typeface="Calibri" panose="020F0502020204030204" pitchFamily="34" charset="0"/>
                <a:ea typeface="Calibri" panose="020F0502020204030204" pitchFamily="34" charset="0"/>
                <a:cs typeface="Times New Roman" panose="02020603050405020304" pitchFamily="18" charset="0"/>
              </a:rPr>
              <a:t>, Trump </a:t>
            </a:r>
            <a:r>
              <a:rPr lang="en-US" sz="2400" dirty="0">
                <a:effectLst/>
                <a:latin typeface="Calibri" panose="020F0502020204030204" pitchFamily="34" charset="0"/>
                <a:ea typeface="Calibri" panose="020F0502020204030204" pitchFamily="34" charset="0"/>
                <a:cs typeface="Times New Roman" panose="02020603050405020304" pitchFamily="18" charset="0"/>
                <a:hlinkClick r:id="rId2"/>
              </a:rPr>
              <a:t>bragged</a:t>
            </a:r>
            <a:r>
              <a:rPr lang="en-US" sz="2400" dirty="0">
                <a:effectLst/>
                <a:latin typeface="Calibri" panose="020F0502020204030204" pitchFamily="34" charset="0"/>
                <a:ea typeface="Calibri" panose="020F0502020204030204" pitchFamily="34" charset="0"/>
                <a:cs typeface="Times New Roman" panose="02020603050405020304" pitchFamily="18" charset="0"/>
              </a:rPr>
              <a:t> about protecting bin Salman from Congressional scrutiny.  Trump told Woodward he didn't believe MBS had ordered the assassination of Khashoggi, despite conclusions by US and foreign intelligence agencies that he had.</a:t>
            </a:r>
          </a:p>
          <a:p>
            <a:pPr marL="0" marR="0" algn="ct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gn="ctr"/>
            <a:r>
              <a:rPr lang="en-US" sz="2400" dirty="0">
                <a:effectLst/>
                <a:latin typeface="Calibri" panose="020F0502020204030204" pitchFamily="34" charset="0"/>
                <a:ea typeface="Calibri" panose="020F0502020204030204" pitchFamily="34" charset="0"/>
                <a:cs typeface="Times New Roman" panose="02020603050405020304" pitchFamily="18" charset="0"/>
              </a:rPr>
              <a:t>MBS cultivated a relationship with Trump son-in-law and adviser Jared Kushner, and bragged that he had Kushner "</a:t>
            </a:r>
            <a:r>
              <a:rPr lang="en-US" sz="2400" dirty="0">
                <a:effectLst/>
                <a:latin typeface="Calibri" panose="020F0502020204030204" pitchFamily="34" charset="0"/>
                <a:ea typeface="Calibri" panose="020F0502020204030204" pitchFamily="34" charset="0"/>
                <a:cs typeface="Times New Roman" panose="02020603050405020304" pitchFamily="18" charset="0"/>
                <a:hlinkClick r:id="rId3"/>
              </a:rPr>
              <a:t>in his pocket</a:t>
            </a:r>
            <a:r>
              <a:rPr lang="en-US" sz="2400" dirty="0">
                <a:effectLst/>
                <a:latin typeface="Calibri" panose="020F0502020204030204" pitchFamily="34" charset="0"/>
                <a:ea typeface="Calibri" panose="020F0502020204030204" pitchFamily="34" charset="0"/>
                <a:cs typeface="Times New Roman" panose="02020603050405020304" pitchFamily="18" charset="0"/>
              </a:rPr>
              <a:t>."  Staffers at the US Embassy in Riyadh raised concerns over being </a:t>
            </a:r>
            <a:r>
              <a:rPr lang="en-US" sz="2400" dirty="0">
                <a:effectLst/>
                <a:latin typeface="Calibri" panose="020F0502020204030204" pitchFamily="34" charset="0"/>
                <a:ea typeface="Calibri" panose="020F0502020204030204" pitchFamily="34" charset="0"/>
                <a:cs typeface="Times New Roman" panose="02020603050405020304" pitchFamily="18" charset="0"/>
                <a:hlinkClick r:id="rId4"/>
              </a:rPr>
              <a:t>kept in the dark</a:t>
            </a:r>
            <a:r>
              <a:rPr lang="en-US" sz="2400" dirty="0">
                <a:effectLst/>
                <a:latin typeface="Calibri" panose="020F0502020204030204" pitchFamily="34" charset="0"/>
                <a:ea typeface="Calibri" panose="020F0502020204030204" pitchFamily="34" charset="0"/>
                <a:cs typeface="Times New Roman" panose="02020603050405020304" pitchFamily="18" charset="0"/>
              </a:rPr>
              <a:t> about details of Kushner's meetings with members of the Saudi royal court.  The Saudi government has </a:t>
            </a:r>
            <a:r>
              <a:rPr lang="en-US" sz="2400" dirty="0">
                <a:effectLst/>
                <a:latin typeface="Calibri" panose="020F0502020204030204" pitchFamily="34" charset="0"/>
                <a:ea typeface="Calibri" panose="020F0502020204030204" pitchFamily="34" charset="0"/>
                <a:cs typeface="Times New Roman" panose="02020603050405020304" pitchFamily="18" charset="0"/>
                <a:hlinkClick r:id="rId5"/>
              </a:rPr>
              <a:t>paid money to Trump hotels</a:t>
            </a:r>
            <a:r>
              <a:rPr lang="en-US" sz="2400" dirty="0">
                <a:effectLst/>
                <a:latin typeface="Calibri" panose="020F0502020204030204" pitchFamily="34" charset="0"/>
                <a:ea typeface="Calibri" panose="020F0502020204030204" pitchFamily="34" charset="0"/>
                <a:cs typeface="Times New Roman" panose="02020603050405020304" pitchFamily="18" charset="0"/>
              </a:rPr>
              <a:t> since he took office.</a:t>
            </a:r>
          </a:p>
        </p:txBody>
      </p:sp>
    </p:spTree>
    <p:extLst>
      <p:ext uri="{BB962C8B-B14F-4D97-AF65-F5344CB8AC3E}">
        <p14:creationId xmlns:p14="http://schemas.microsoft.com/office/powerpoint/2010/main" val="27782912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6F53C3-7C8A-F21E-370E-78FD4923945C}"/>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7C30115F-49EF-4915-D6FB-C0D69A59E8F3}"/>
              </a:ext>
            </a:extLst>
          </p:cNvPr>
          <p:cNvSpPr txBox="1"/>
          <p:nvPr/>
        </p:nvSpPr>
        <p:spPr>
          <a:xfrm>
            <a:off x="1380203" y="383931"/>
            <a:ext cx="9564329" cy="6001643"/>
          </a:xfrm>
          <a:prstGeom prst="rect">
            <a:avLst/>
          </a:prstGeom>
          <a:noFill/>
        </p:spPr>
        <p:txBody>
          <a:bodyPr wrap="square" rtlCol="0">
            <a:spAutoFit/>
          </a:bodyPr>
          <a:lstStyle/>
          <a:p>
            <a:pPr marL="0" marR="0" algn="ctr"/>
            <a:r>
              <a:rPr lang="en-US" sz="2400" b="1" dirty="0">
                <a:effectLst/>
                <a:latin typeface="Calibri" panose="020F0502020204030204" pitchFamily="34" charset="0"/>
                <a:ea typeface="Calibri" panose="020F0502020204030204" pitchFamily="34" charset="0"/>
                <a:cs typeface="Times New Roman" panose="02020603050405020304" pitchFamily="18" charset="0"/>
              </a:rPr>
              <a:t>Jair Bolsonaro, Brazil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gn="ctr"/>
            <a:r>
              <a:rPr lang="en-US" sz="2400" dirty="0">
                <a:effectLst/>
                <a:latin typeface="Calibri" panose="020F0502020204030204" pitchFamily="34" charset="0"/>
                <a:ea typeface="Calibri" panose="020F0502020204030204" pitchFamily="34" charset="0"/>
                <a:cs typeface="Times New Roman" panose="02020603050405020304" pitchFamily="18" charset="0"/>
              </a:rPr>
              <a:t>Former President Jair Bolsonaro advocated torture and praised the days of Brazil's military dictatorship.  After he gutted the environmental enforcement budget, deforestation of the Amazon went up more than 80%.  Extrajudicial killings also rose in frequency.  Trump invited Bolsonaro to the White House in 2019, where he </a:t>
            </a:r>
            <a:r>
              <a:rPr lang="en-US" sz="2400" dirty="0">
                <a:effectLst/>
                <a:latin typeface="Calibri" panose="020F0502020204030204" pitchFamily="34" charset="0"/>
                <a:ea typeface="Calibri" panose="020F0502020204030204" pitchFamily="34" charset="0"/>
                <a:cs typeface="Times New Roman" panose="02020603050405020304" pitchFamily="18" charset="0"/>
                <a:hlinkClick r:id="rId2"/>
              </a:rPr>
              <a:t>praised Bolsonaro effusively</a:t>
            </a:r>
            <a:r>
              <a:rPr lang="en-US" sz="2400" dirty="0">
                <a:effectLst/>
                <a:latin typeface="Calibri" panose="020F0502020204030204" pitchFamily="34" charset="0"/>
                <a:ea typeface="Calibri" panose="020F0502020204030204" pitchFamily="34" charset="0"/>
                <a:cs typeface="Times New Roman" panose="02020603050405020304" pitchFamily="18" charset="0"/>
              </a:rPr>
              <a:t>.</a:t>
            </a:r>
          </a:p>
          <a:p>
            <a:pPr marL="0" marR="0" algn="ct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gn="ctr"/>
            <a:r>
              <a:rPr lang="en-US" sz="2400" dirty="0">
                <a:effectLst/>
                <a:latin typeface="Calibri" panose="020F0502020204030204" pitchFamily="34" charset="0"/>
                <a:ea typeface="Calibri" panose="020F0502020204030204" pitchFamily="34" charset="0"/>
                <a:cs typeface="Times New Roman" panose="02020603050405020304" pitchFamily="18" charset="0"/>
              </a:rPr>
              <a:t>The former Brazilian president has </a:t>
            </a:r>
            <a:r>
              <a:rPr lang="en-US" sz="2400" dirty="0">
                <a:effectLst/>
                <a:latin typeface="Calibri" panose="020F0502020204030204" pitchFamily="34" charset="0"/>
                <a:ea typeface="Calibri" panose="020F0502020204030204" pitchFamily="34" charset="0"/>
                <a:cs typeface="Times New Roman" panose="02020603050405020304" pitchFamily="18" charset="0"/>
                <a:hlinkClick r:id="rId3"/>
              </a:rPr>
              <a:t>subsequently faced</a:t>
            </a:r>
            <a:r>
              <a:rPr lang="en-US" sz="2400" dirty="0">
                <a:effectLst/>
                <a:latin typeface="Calibri" panose="020F0502020204030204" pitchFamily="34" charset="0"/>
                <a:ea typeface="Calibri" panose="020F0502020204030204" pitchFamily="34" charset="0"/>
                <a:cs typeface="Times New Roman" panose="02020603050405020304" pitchFamily="18" charset="0"/>
              </a:rPr>
              <a:t> investigations, prosecutions and legal findings that he engaged in vaccination fraud, illegal jewelry smuggling, pandemic sabotage, digitally spreading defamatory fake news and threats against Supreme Court justices, a January 6</a:t>
            </a:r>
            <a:r>
              <a:rPr lang="en-US" sz="2400" baseline="30000" dirty="0">
                <a:effectLst/>
                <a:latin typeface="Calibri" panose="020F0502020204030204" pitchFamily="34" charset="0"/>
                <a:ea typeface="Calibri" panose="020F0502020204030204" pitchFamily="34" charset="0"/>
                <a:cs typeface="Times New Roman" panose="02020603050405020304" pitchFamily="18" charset="0"/>
              </a:rPr>
              <a:t>th</a:t>
            </a:r>
            <a:r>
              <a:rPr lang="en-US" sz="2400" dirty="0">
                <a:effectLst/>
                <a:latin typeface="Calibri" panose="020F0502020204030204" pitchFamily="34" charset="0"/>
                <a:ea typeface="Calibri" panose="020F0502020204030204" pitchFamily="34" charset="0"/>
                <a:cs typeface="Times New Roman" panose="02020603050405020304" pitchFamily="18" charset="0"/>
              </a:rPr>
              <a:t> style attack on the Supreme Court and presidential palace, and misuse of government communication channels in an attempt to persuade foreign diplomats that the country's electronic voting system was rigged (leading to his being barred from seeking office until 2030).</a:t>
            </a:r>
          </a:p>
        </p:txBody>
      </p:sp>
    </p:spTree>
    <p:extLst>
      <p:ext uri="{BB962C8B-B14F-4D97-AF65-F5344CB8AC3E}">
        <p14:creationId xmlns:p14="http://schemas.microsoft.com/office/powerpoint/2010/main" val="17935118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85E51C-C992-5B62-390D-1BEA8116E386}"/>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B2A39EF0-EB65-DC1B-AB38-603417DBF2B9}"/>
              </a:ext>
            </a:extLst>
          </p:cNvPr>
          <p:cNvSpPr txBox="1"/>
          <p:nvPr/>
        </p:nvSpPr>
        <p:spPr>
          <a:xfrm>
            <a:off x="1453944" y="1720840"/>
            <a:ext cx="9564329" cy="3416320"/>
          </a:xfrm>
          <a:prstGeom prst="rect">
            <a:avLst/>
          </a:prstGeom>
          <a:noFill/>
        </p:spPr>
        <p:txBody>
          <a:bodyPr wrap="square" rtlCol="0">
            <a:spAutoFit/>
          </a:bodyPr>
          <a:lstStyle/>
          <a:p>
            <a:pPr marL="0" marR="0" algn="ctr"/>
            <a:r>
              <a:rPr lang="en-US" sz="2400" b="1" dirty="0">
                <a:effectLst/>
                <a:latin typeface="Calibri" panose="020F0502020204030204" pitchFamily="34" charset="0"/>
                <a:ea typeface="Calibri" panose="020F0502020204030204" pitchFamily="34" charset="0"/>
                <a:cs typeface="Times New Roman" panose="02020603050405020304" pitchFamily="18" charset="0"/>
              </a:rPr>
              <a:t>Narendra Modi, India</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gn="ctr"/>
            <a:r>
              <a:rPr lang="en-US" sz="2400" dirty="0">
                <a:effectLst/>
                <a:latin typeface="Calibri" panose="020F0502020204030204" pitchFamily="34" charset="0"/>
                <a:ea typeface="Calibri" panose="020F0502020204030204" pitchFamily="34" charset="0"/>
                <a:cs typeface="Times New Roman" panose="02020603050405020304" pitchFamily="18" charset="0"/>
              </a:rPr>
              <a:t>During a visit to India in February 2020, Trump praised Prime Minister Narendra Modi for "</a:t>
            </a:r>
            <a:r>
              <a:rPr lang="en-US" sz="2400" dirty="0">
                <a:effectLst/>
                <a:latin typeface="Calibri" panose="020F0502020204030204" pitchFamily="34" charset="0"/>
                <a:ea typeface="Calibri" panose="020F0502020204030204" pitchFamily="34" charset="0"/>
                <a:cs typeface="Times New Roman" panose="02020603050405020304" pitchFamily="18" charset="0"/>
                <a:hlinkClick r:id="rId2"/>
              </a:rPr>
              <a:t>working very hard on religious freedom</a:t>
            </a:r>
            <a:r>
              <a:rPr lang="en-US" sz="2400" dirty="0">
                <a:effectLst/>
                <a:latin typeface="Calibri" panose="020F0502020204030204" pitchFamily="34" charset="0"/>
                <a:ea typeface="Calibri" panose="020F0502020204030204" pitchFamily="34" charset="0"/>
                <a:cs typeface="Times New Roman" panose="02020603050405020304" pitchFamily="18" charset="0"/>
              </a:rPr>
              <a:t>," despite Modi's Hindu nationalist political strategy.  At the time of Trump's visit, </a:t>
            </a:r>
            <a:r>
              <a:rPr lang="en-US" sz="2400" dirty="0">
                <a:effectLst/>
                <a:latin typeface="Calibri" panose="020F0502020204030204" pitchFamily="34" charset="0"/>
                <a:ea typeface="Calibri" panose="020F0502020204030204" pitchFamily="34" charset="0"/>
                <a:cs typeface="Times New Roman" panose="02020603050405020304" pitchFamily="18" charset="0"/>
                <a:hlinkClick r:id="rId3"/>
              </a:rPr>
              <a:t>violence had broken out</a:t>
            </a:r>
            <a:r>
              <a:rPr lang="en-US" sz="2400" dirty="0">
                <a:effectLst/>
                <a:latin typeface="Calibri" panose="020F0502020204030204" pitchFamily="34" charset="0"/>
                <a:ea typeface="Calibri" panose="020F0502020204030204" pitchFamily="34" charset="0"/>
                <a:cs typeface="Times New Roman" panose="02020603050405020304" pitchFamily="18" charset="0"/>
              </a:rPr>
              <a:t> following the passage of a citizenship law viewed as discriminatory against Muslims, with reports suggesting police did not intervene in cases of Hindus attacks on Muslims.  There were also reports of widespread </a:t>
            </a:r>
            <a:r>
              <a:rPr lang="en-US" sz="2400" dirty="0">
                <a:effectLst/>
                <a:latin typeface="Calibri" panose="020F0502020204030204" pitchFamily="34" charset="0"/>
                <a:ea typeface="Calibri" panose="020F0502020204030204" pitchFamily="34" charset="0"/>
                <a:cs typeface="Times New Roman" panose="02020603050405020304" pitchFamily="18" charset="0"/>
                <a:hlinkClick r:id="rId4"/>
              </a:rPr>
              <a:t>violence against Christians</a:t>
            </a:r>
            <a:r>
              <a:rPr lang="en-US" sz="2400" dirty="0">
                <a:effectLst/>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18742957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30F541-1704-3F68-EE78-49450120146B}"/>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B56AD2A3-FFBB-37B0-233D-A1992887EFD1}"/>
              </a:ext>
            </a:extLst>
          </p:cNvPr>
          <p:cNvSpPr txBox="1"/>
          <p:nvPr/>
        </p:nvSpPr>
        <p:spPr>
          <a:xfrm>
            <a:off x="1498189" y="1755533"/>
            <a:ext cx="9564329" cy="3785652"/>
          </a:xfrm>
          <a:prstGeom prst="rect">
            <a:avLst/>
          </a:prstGeom>
          <a:noFill/>
        </p:spPr>
        <p:txBody>
          <a:bodyPr wrap="square" rtlCol="0">
            <a:spAutoFit/>
          </a:bodyPr>
          <a:lstStyle/>
          <a:p>
            <a:pPr marL="0" marR="0" algn="ctr"/>
            <a:r>
              <a:rPr lang="en-US" sz="2400" b="1" dirty="0">
                <a:effectLst/>
                <a:latin typeface="Calibri" panose="020F0502020204030204" pitchFamily="34" charset="0"/>
                <a:ea typeface="Calibri" panose="020F0502020204030204" pitchFamily="34" charset="0"/>
                <a:cs typeface="Times New Roman" panose="02020603050405020304" pitchFamily="18" charset="0"/>
              </a:rPr>
              <a:t>Nicol</a:t>
            </a:r>
            <a:r>
              <a:rPr lang="en-US" sz="2400" dirty="0">
                <a:effectLst/>
                <a:latin typeface="Calibri" panose="020F0502020204030204" pitchFamily="34" charset="0"/>
                <a:ea typeface="Calibri" panose="020F0502020204030204" pitchFamily="34" charset="0"/>
                <a:cs typeface="Times New Roman" panose="02020603050405020304" pitchFamily="18" charset="0"/>
              </a:rPr>
              <a:t>á</a:t>
            </a:r>
            <a:r>
              <a:rPr lang="en-US" sz="2400" b="1" dirty="0">
                <a:effectLst/>
                <a:latin typeface="Calibri" panose="020F0502020204030204" pitchFamily="34" charset="0"/>
                <a:ea typeface="Calibri" panose="020F0502020204030204" pitchFamily="34" charset="0"/>
                <a:cs typeface="Times New Roman" panose="02020603050405020304" pitchFamily="18" charset="0"/>
              </a:rPr>
              <a:t>s Maduro</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gn="ctr"/>
            <a:r>
              <a:rPr lang="en-US" sz="2400" dirty="0">
                <a:effectLst/>
                <a:latin typeface="Calibri" panose="020F0502020204030204" pitchFamily="34" charset="0"/>
                <a:ea typeface="Calibri" panose="020F0502020204030204" pitchFamily="34" charset="0"/>
                <a:cs typeface="Times New Roman" panose="02020603050405020304" pitchFamily="18" charset="0"/>
              </a:rPr>
              <a:t>According to former White House Advisor Olivia Troye, Trump </a:t>
            </a:r>
            <a:r>
              <a:rPr lang="en-US" sz="2400" dirty="0">
                <a:effectLst/>
                <a:latin typeface="Calibri" panose="020F0502020204030204" pitchFamily="34" charset="0"/>
                <a:ea typeface="Calibri" panose="020F0502020204030204" pitchFamily="34" charset="0"/>
                <a:cs typeface="Times New Roman" panose="02020603050405020304" pitchFamily="18" charset="0"/>
                <a:hlinkClick r:id="rId2"/>
              </a:rPr>
              <a:t>privately praised Venezuelan dictator Nicolás Maduro</a:t>
            </a:r>
            <a:r>
              <a:rPr lang="en-US" sz="2400" dirty="0">
                <a:effectLst/>
                <a:latin typeface="Calibri" panose="020F0502020204030204" pitchFamily="34" charset="0"/>
                <a:ea typeface="Calibri" panose="020F0502020204030204" pitchFamily="34" charset="0"/>
                <a:cs typeface="Times New Roman" panose="02020603050405020304" pitchFamily="18" charset="0"/>
              </a:rPr>
              <a:t>, calling him "strong," despite publicly criticizing Maduro and calling for freedom for Venezuela.</a:t>
            </a:r>
          </a:p>
          <a:p>
            <a:pPr marL="0" marR="0" algn="ct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marR="0" algn="ctr"/>
            <a:r>
              <a:rPr lang="en-US" sz="2400" dirty="0">
                <a:effectLst/>
                <a:latin typeface="Calibri" panose="020F0502020204030204" pitchFamily="34" charset="0"/>
                <a:ea typeface="Calibri" panose="020F0502020204030204" pitchFamily="34" charset="0"/>
                <a:cs typeface="Times New Roman" panose="02020603050405020304" pitchFamily="18" charset="0"/>
              </a:rPr>
              <a:t>In September 2024 Trump claimed </a:t>
            </a:r>
            <a:r>
              <a:rPr lang="en-US" sz="2400" dirty="0">
                <a:effectLst/>
                <a:latin typeface="Calibri" panose="020F0502020204030204" pitchFamily="34" charset="0"/>
                <a:ea typeface="Calibri" panose="020F0502020204030204" pitchFamily="34" charset="0"/>
                <a:cs typeface="Times New Roman" panose="02020603050405020304" pitchFamily="18" charset="0"/>
                <a:hlinkClick r:id="rId3"/>
              </a:rPr>
              <a:t>Caracas was safer than the US</a:t>
            </a:r>
            <a:r>
              <a:rPr lang="en-US" sz="2400" dirty="0">
                <a:effectLst/>
                <a:latin typeface="Calibri" panose="020F0502020204030204" pitchFamily="34" charset="0"/>
                <a:ea typeface="Calibri" panose="020F0502020204030204" pitchFamily="34" charset="0"/>
                <a:cs typeface="Times New Roman" panose="02020603050405020304" pitchFamily="18" charset="0"/>
              </a:rPr>
              <a:t>, days after the State Department warned Americans about traveling there, citing "wrongful detentions, terrorism, kidnapping, the arbitrary enforcement of local laws, crime, civil unrest and poor health infrastructure."</a:t>
            </a:r>
          </a:p>
        </p:txBody>
      </p:sp>
    </p:spTree>
    <p:extLst>
      <p:ext uri="{BB962C8B-B14F-4D97-AF65-F5344CB8AC3E}">
        <p14:creationId xmlns:p14="http://schemas.microsoft.com/office/powerpoint/2010/main" val="39734334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97EAF3B-1B4F-ADDC-C606-8EAEDCA2442D}"/>
              </a:ext>
            </a:extLst>
          </p:cNvPr>
          <p:cNvSpPr txBox="1"/>
          <p:nvPr/>
        </p:nvSpPr>
        <p:spPr>
          <a:xfrm>
            <a:off x="591319" y="2698955"/>
            <a:ext cx="11009361" cy="1708160"/>
          </a:xfrm>
          <a:prstGeom prst="rect">
            <a:avLst/>
          </a:prstGeom>
          <a:noFill/>
        </p:spPr>
        <p:txBody>
          <a:bodyPr wrap="none" rtlCol="0">
            <a:spAutoFit/>
          </a:bodyPr>
          <a:lstStyle/>
          <a:p>
            <a:pPr algn="ctr"/>
            <a:r>
              <a:rPr lang="en-US" sz="4500" b="1" dirty="0"/>
              <a:t>Stand with Human Rights and Democracy</a:t>
            </a:r>
          </a:p>
          <a:p>
            <a:pPr algn="ctr"/>
            <a:r>
              <a:rPr lang="en-US" sz="6000" b="1" dirty="0" err="1">
                <a:hlinkClick r:id="rId2" action="ppaction://hlinkfile"/>
              </a:rPr>
              <a:t>DemocracyStand.global</a:t>
            </a:r>
            <a:endParaRPr lang="en-US" sz="6000" b="1" dirty="0"/>
          </a:p>
        </p:txBody>
      </p:sp>
    </p:spTree>
    <p:extLst>
      <p:ext uri="{BB962C8B-B14F-4D97-AF65-F5344CB8AC3E}">
        <p14:creationId xmlns:p14="http://schemas.microsoft.com/office/powerpoint/2010/main" val="1363515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0D99304-135B-09DC-9BA1-70EE1C720CFA}"/>
              </a:ext>
            </a:extLst>
          </p:cNvPr>
          <p:cNvSpPr txBox="1"/>
          <p:nvPr/>
        </p:nvSpPr>
        <p:spPr>
          <a:xfrm>
            <a:off x="1313835" y="878315"/>
            <a:ext cx="9564329" cy="4893647"/>
          </a:xfrm>
          <a:prstGeom prst="rect">
            <a:avLst/>
          </a:prstGeom>
          <a:noFill/>
        </p:spPr>
        <p:txBody>
          <a:bodyPr wrap="square" rtlCol="0">
            <a:spAutoFit/>
          </a:bodyPr>
          <a:lstStyle/>
          <a:p>
            <a:pPr marL="0" marR="0" algn="ctr"/>
            <a:r>
              <a:rPr lang="en-US" sz="2600" i="1" dirty="0">
                <a:effectLst/>
                <a:latin typeface="Calibri" panose="020F0502020204030204" pitchFamily="34" charset="0"/>
                <a:ea typeface="Calibri" panose="020F0502020204030204" pitchFamily="34" charset="0"/>
                <a:cs typeface="Times New Roman" panose="02020603050405020304" pitchFamily="18" charset="0"/>
              </a:rPr>
              <a:t>This is a list of autocratic world leaders - most current, some former - represented during the 10/30/24 event in Washington, DC, "Autocrat Fair".  Autocrats were chosen because of their history with Donald Trump, and their ability to </a:t>
            </a:r>
            <a:r>
              <a:rPr lang="en-US" sz="2600" i="1" dirty="0">
                <a:latin typeface="Calibri" panose="020F0502020204030204" pitchFamily="34" charset="0"/>
                <a:ea typeface="Calibri" panose="020F0502020204030204" pitchFamily="34" charset="0"/>
                <a:cs typeface="Times New Roman" panose="02020603050405020304" pitchFamily="18" charset="0"/>
              </a:rPr>
              <a:t>make use of</a:t>
            </a:r>
            <a:r>
              <a:rPr lang="en-US" sz="2600" i="1" dirty="0">
                <a:effectLst/>
                <a:latin typeface="Calibri" panose="020F0502020204030204" pitchFamily="34" charset="0"/>
                <a:ea typeface="Calibri" panose="020F0502020204030204" pitchFamily="34" charset="0"/>
                <a:cs typeface="Times New Roman" panose="02020603050405020304" pitchFamily="18" charset="0"/>
              </a:rPr>
              <a:t> him for their own purposes.</a:t>
            </a:r>
          </a:p>
          <a:p>
            <a:pPr marL="0" marR="0" algn="ctr"/>
            <a:endParaRPr lang="en-US" sz="2600" i="1" dirty="0">
              <a:latin typeface="Calibri" panose="020F0502020204030204" pitchFamily="34" charset="0"/>
              <a:ea typeface="Calibri" panose="020F0502020204030204" pitchFamily="34" charset="0"/>
              <a:cs typeface="Times New Roman" panose="02020603050405020304" pitchFamily="18" charset="0"/>
            </a:endParaRPr>
          </a:p>
          <a:p>
            <a:pPr marL="0" marR="0" algn="ctr"/>
            <a:r>
              <a:rPr lang="en-US" sz="2600" i="1" dirty="0">
                <a:effectLst/>
                <a:latin typeface="Calibri" panose="020F0502020204030204" pitchFamily="34" charset="0"/>
                <a:ea typeface="Calibri" panose="020F0502020204030204" pitchFamily="34" charset="0"/>
                <a:cs typeface="Times New Roman" panose="02020603050405020304" pitchFamily="18" charset="0"/>
              </a:rPr>
              <a:t>Together their stories portray a shocking picture of corruption, blindness to human rights abuses, and in some cases acts of war, swirling around the former president's campaigns and time in office.  It is not intended to </a:t>
            </a:r>
            <a:r>
              <a:rPr lang="en-US" sz="2600" i="1" dirty="0">
                <a:latin typeface="Calibri" panose="020F0502020204030204" pitchFamily="34" charset="0"/>
                <a:ea typeface="Calibri" panose="020F0502020204030204" pitchFamily="34" charset="0"/>
                <a:cs typeface="Times New Roman" panose="02020603050405020304" pitchFamily="18" charset="0"/>
              </a:rPr>
              <a:t>list</a:t>
            </a:r>
            <a:r>
              <a:rPr lang="en-US" sz="2600" i="1" dirty="0">
                <a:effectLst/>
                <a:latin typeface="Calibri" panose="020F0502020204030204" pitchFamily="34" charset="0"/>
                <a:ea typeface="Calibri" panose="020F0502020204030204" pitchFamily="34" charset="0"/>
                <a:cs typeface="Times New Roman" panose="02020603050405020304" pitchFamily="18" charset="0"/>
              </a:rPr>
              <a:t> all autocrats, nor all autocrats with whom </a:t>
            </a:r>
            <a:r>
              <a:rPr lang="en-US" sz="2600" i="1" dirty="0">
                <a:latin typeface="Calibri" panose="020F0502020204030204" pitchFamily="34" charset="0"/>
                <a:ea typeface="Calibri" panose="020F0502020204030204" pitchFamily="34" charset="0"/>
                <a:cs typeface="Times New Roman" panose="02020603050405020304" pitchFamily="18" charset="0"/>
              </a:rPr>
              <a:t>T</a:t>
            </a:r>
            <a:r>
              <a:rPr lang="en-US" sz="2600" i="1" dirty="0">
                <a:effectLst/>
                <a:latin typeface="Calibri" panose="020F0502020204030204" pitchFamily="34" charset="0"/>
                <a:ea typeface="Calibri" panose="020F0502020204030204" pitchFamily="34" charset="0"/>
                <a:cs typeface="Times New Roman" panose="02020603050405020304" pitchFamily="18" charset="0"/>
              </a:rPr>
              <a:t>rump or other US leaders have dealt.</a:t>
            </a:r>
          </a:p>
          <a:p>
            <a:pPr marL="0" marR="0" algn="ctr"/>
            <a:endParaRPr lang="en-US" sz="2600" i="1" dirty="0">
              <a:latin typeface="Calibri" panose="020F0502020204030204" pitchFamily="34" charset="0"/>
              <a:ea typeface="Calibri" panose="020F0502020204030204" pitchFamily="34" charset="0"/>
              <a:cs typeface="Times New Roman" panose="02020603050405020304" pitchFamily="18" charset="0"/>
            </a:endParaRPr>
          </a:p>
          <a:p>
            <a:pPr marL="0" marR="0" algn="ctr"/>
            <a:r>
              <a:rPr lang="en-US" sz="2600" i="1" dirty="0">
                <a:effectLst/>
                <a:latin typeface="Calibri" panose="020F0502020204030204" pitchFamily="34" charset="0"/>
                <a:ea typeface="Calibri" panose="020F0502020204030204" pitchFamily="34" charset="0"/>
                <a:cs typeface="Times New Roman" panose="02020603050405020304" pitchFamily="18" charset="0"/>
              </a:rPr>
              <a:t>Visit </a:t>
            </a:r>
            <a:r>
              <a:rPr lang="en-US" sz="2600" i="1" dirty="0" err="1">
                <a:effectLst/>
                <a:latin typeface="Calibri" panose="020F0502020204030204" pitchFamily="34" charset="0"/>
                <a:ea typeface="Calibri" panose="020F0502020204030204" pitchFamily="34" charset="0"/>
                <a:cs typeface="Times New Roman" panose="02020603050405020304" pitchFamily="18" charset="0"/>
                <a:hlinkClick r:id="rId2"/>
              </a:rPr>
              <a:t>DemocracyStand.global</a:t>
            </a:r>
            <a:r>
              <a:rPr lang="en-US" sz="2600" i="1" dirty="0">
                <a:effectLst/>
                <a:latin typeface="Calibri" panose="020F0502020204030204" pitchFamily="34" charset="0"/>
                <a:ea typeface="Calibri" panose="020F0502020204030204" pitchFamily="34" charset="0"/>
                <a:cs typeface="Times New Roman" panose="02020603050405020304" pitchFamily="18" charset="0"/>
              </a:rPr>
              <a:t> for the text of this document with links.</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413131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D3845D-9153-7183-0946-064DAAE6C131}"/>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C2A2CE0F-FEED-47A4-2BCB-8BE42E3292CA}"/>
              </a:ext>
            </a:extLst>
          </p:cNvPr>
          <p:cNvSpPr txBox="1"/>
          <p:nvPr/>
        </p:nvSpPr>
        <p:spPr>
          <a:xfrm>
            <a:off x="1313835" y="1603219"/>
            <a:ext cx="9564329" cy="3785652"/>
          </a:xfrm>
          <a:prstGeom prst="rect">
            <a:avLst/>
          </a:prstGeom>
          <a:noFill/>
        </p:spPr>
        <p:txBody>
          <a:bodyPr wrap="square" rtlCol="0">
            <a:spAutoFit/>
          </a:bodyPr>
          <a:lstStyle/>
          <a:p>
            <a:pPr marL="0" marR="0" algn="ctr"/>
            <a:r>
              <a:rPr lang="en-US" sz="2400" b="1" dirty="0">
                <a:effectLst/>
                <a:latin typeface="Calibri" panose="020F0502020204030204" pitchFamily="34" charset="0"/>
                <a:ea typeface="Calibri" panose="020F0502020204030204" pitchFamily="34" charset="0"/>
                <a:cs typeface="Times New Roman" panose="02020603050405020304" pitchFamily="18" charset="0"/>
              </a:rPr>
              <a:t>Mullah </a:t>
            </a:r>
            <a:r>
              <a:rPr lang="en-US" sz="2400" b="1" dirty="0" err="1">
                <a:effectLst/>
                <a:latin typeface="Calibri" panose="020F0502020204030204" pitchFamily="34" charset="0"/>
                <a:ea typeface="Calibri" panose="020F0502020204030204" pitchFamily="34" charset="0"/>
                <a:cs typeface="Times New Roman" panose="02020603050405020304" pitchFamily="18" charset="0"/>
              </a:rPr>
              <a:t>Hibatullah</a:t>
            </a:r>
            <a:r>
              <a:rPr lang="en-US" sz="2400" b="1" dirty="0">
                <a:effectLst/>
                <a:latin typeface="Calibri" panose="020F0502020204030204" pitchFamily="34" charset="0"/>
                <a:ea typeface="Calibri" panose="020F0502020204030204" pitchFamily="34" charset="0"/>
                <a:cs typeface="Times New Roman" panose="02020603050405020304" pitchFamily="18" charset="0"/>
              </a:rPr>
              <a:t> Akhundzada</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r>
              <a:rPr lang="en-US" sz="2400" b="1" dirty="0">
                <a:effectLst/>
                <a:latin typeface="Calibri" panose="020F0502020204030204" pitchFamily="34"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r>
              <a:rPr lang="en-US" sz="2400" dirty="0" err="1">
                <a:effectLst/>
                <a:latin typeface="Calibri" panose="020F0502020204030204" pitchFamily="34" charset="0"/>
                <a:ea typeface="Calibri" panose="020F0502020204030204" pitchFamily="34" charset="0"/>
                <a:cs typeface="Times New Roman" panose="02020603050405020304" pitchFamily="18" charset="0"/>
              </a:rPr>
              <a:t>Hibatullah</a:t>
            </a:r>
            <a:r>
              <a:rPr lang="en-US" sz="2400" dirty="0">
                <a:effectLst/>
                <a:latin typeface="Calibri" panose="020F0502020204030204" pitchFamily="34" charset="0"/>
                <a:ea typeface="Calibri" panose="020F0502020204030204" pitchFamily="34" charset="0"/>
                <a:cs typeface="Times New Roman" panose="02020603050405020304" pitchFamily="18" charset="0"/>
              </a:rPr>
              <a:t> Akhundzada is Supreme Leader of the Afghan Taliban.  In February 2020, the Trump administration carried out secret negotiations with the Taliban that excluded Afghanistan's government, and in which the US agreed to withdraw forces from the country by May 2021.  Taliban agents </a:t>
            </a:r>
            <a:r>
              <a:rPr lang="en-US" sz="2400" dirty="0">
                <a:latin typeface="Calibri" panose="020F0502020204030204" pitchFamily="34" charset="0"/>
                <a:ea typeface="Calibri" panose="020F0502020204030204" pitchFamily="34" charset="0"/>
                <a:cs typeface="Times New Roman" panose="02020603050405020304" pitchFamily="18" charset="0"/>
                <a:hlinkClick r:id="rId2"/>
              </a:rPr>
              <a:t>leveraged the agreement</a:t>
            </a:r>
            <a:r>
              <a:rPr lang="en-US" sz="2400" dirty="0">
                <a:effectLst/>
                <a:latin typeface="Calibri" panose="020F0502020204030204" pitchFamily="34" charset="0"/>
                <a:ea typeface="Calibri" panose="020F0502020204030204" pitchFamily="34" charset="0"/>
                <a:cs typeface="Times New Roman" panose="02020603050405020304" pitchFamily="18" charset="0"/>
              </a:rPr>
              <a:t> to secure stand-down arrangements with local political leaders and military officials throughout Afghanistan.  That in turn paved the way for the unexpectedly rapid collapse of Afghanistan's government after the US withdrawal began.</a:t>
            </a:r>
          </a:p>
        </p:txBody>
      </p:sp>
    </p:spTree>
    <p:extLst>
      <p:ext uri="{BB962C8B-B14F-4D97-AF65-F5344CB8AC3E}">
        <p14:creationId xmlns:p14="http://schemas.microsoft.com/office/powerpoint/2010/main" val="2197820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4C95BD-0B97-B61D-C9FB-AB9BC33B0FF3}"/>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AD9A6CEA-ED6E-208B-7A58-DD7FB3456E66}"/>
              </a:ext>
            </a:extLst>
          </p:cNvPr>
          <p:cNvSpPr txBox="1"/>
          <p:nvPr/>
        </p:nvSpPr>
        <p:spPr>
          <a:xfrm>
            <a:off x="1549809" y="612844"/>
            <a:ext cx="9564329" cy="5955476"/>
          </a:xfrm>
          <a:prstGeom prst="rect">
            <a:avLst/>
          </a:prstGeom>
          <a:noFill/>
        </p:spPr>
        <p:txBody>
          <a:bodyPr wrap="square" rtlCol="0">
            <a:spAutoFit/>
          </a:bodyPr>
          <a:lstStyle/>
          <a:p>
            <a:pPr marL="0" marR="0" algn="ctr"/>
            <a:r>
              <a:rPr lang="en-US" sz="2400" b="1" dirty="0">
                <a:effectLst/>
                <a:latin typeface="Calibri" panose="020F0502020204030204" pitchFamily="34" charset="0"/>
                <a:ea typeface="Calibri" panose="020F0502020204030204" pitchFamily="34" charset="0"/>
                <a:cs typeface="Times New Roman" panose="02020603050405020304" pitchFamily="18" charset="0"/>
              </a:rPr>
              <a:t>Mohammed bin Zayed, United Arab Emirates</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marR="0" algn="ctr"/>
            <a:r>
              <a:rPr lang="en-US" sz="2400" b="1" dirty="0">
                <a:effectLst/>
                <a:latin typeface="Calibri" panose="020F0502020204030204" pitchFamily="34"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r>
              <a:rPr lang="en-US" sz="2400" dirty="0">
                <a:effectLst/>
                <a:latin typeface="Calibri" panose="020F0502020204030204" pitchFamily="34" charset="0"/>
                <a:ea typeface="Calibri" panose="020F0502020204030204" pitchFamily="34" charset="0"/>
                <a:cs typeface="Times New Roman" panose="02020603050405020304" pitchFamily="18" charset="0"/>
              </a:rPr>
              <a:t>In June 2017, the United Emirates under Abu Dhabi Crown Prince Mohammed bin Zayed (MBZ), with Saudi Arabia, Bahrain and Egypt imposed a blockade on the country of Qatar.  The Trump administration, initially reported to be divided about the matter, decided to support the blockade, departing from long-running US policy toward Qatar, a military and economic ally of the US.</a:t>
            </a:r>
          </a:p>
          <a:p>
            <a:pPr marL="0" marR="0" algn="ct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gn="ctr"/>
            <a:r>
              <a:rPr lang="en-US" sz="2400" dirty="0">
                <a:effectLst/>
                <a:latin typeface="Calibri" panose="020F0502020204030204" pitchFamily="34" charset="0"/>
                <a:ea typeface="Calibri" panose="020F0502020204030204" pitchFamily="34" charset="0"/>
                <a:cs typeface="Times New Roman" panose="02020603050405020304" pitchFamily="18" charset="0"/>
              </a:rPr>
              <a:t>The blockade followed an </a:t>
            </a:r>
            <a:r>
              <a:rPr lang="en-US" sz="2400" dirty="0">
                <a:effectLst/>
                <a:latin typeface="Calibri" panose="020F0502020204030204" pitchFamily="34" charset="0"/>
                <a:ea typeface="Calibri" panose="020F0502020204030204" pitchFamily="34" charset="0"/>
                <a:cs typeface="Times New Roman" panose="02020603050405020304" pitchFamily="18" charset="0"/>
                <a:hlinkClick r:id="rId2"/>
              </a:rPr>
              <a:t>April meeting</a:t>
            </a:r>
            <a:r>
              <a:rPr lang="en-US" sz="2400" dirty="0">
                <a:effectLst/>
                <a:latin typeface="Calibri" panose="020F0502020204030204" pitchFamily="34" charset="0"/>
                <a:ea typeface="Calibri" panose="020F0502020204030204" pitchFamily="34" charset="0"/>
                <a:cs typeface="Times New Roman" panose="02020603050405020304" pitchFamily="18" charset="0"/>
              </a:rPr>
              <a:t> between the Kushner family business and Qatar's Minister of Finance, in which Qatar declined to provide financing that the family of Trump son-</a:t>
            </a:r>
            <a:r>
              <a:rPr lang="en-US" sz="2400" dirty="0">
                <a:latin typeface="Calibri" panose="020F0502020204030204" pitchFamily="34" charset="0"/>
                <a:ea typeface="Calibri" panose="020F0502020204030204" pitchFamily="34" charset="0"/>
                <a:cs typeface="Times New Roman" panose="02020603050405020304" pitchFamily="18" charset="0"/>
              </a:rPr>
              <a:t>in-law Jared </a:t>
            </a:r>
            <a:r>
              <a:rPr lang="en-US" sz="2400" dirty="0">
                <a:effectLst/>
                <a:latin typeface="Calibri" panose="020F0502020204030204" pitchFamily="34" charset="0"/>
                <a:ea typeface="Calibri" panose="020F0502020204030204" pitchFamily="34" charset="0"/>
                <a:cs typeface="Times New Roman" panose="02020603050405020304" pitchFamily="18" charset="0"/>
              </a:rPr>
              <a:t>Kushner needed to rescue their property, the struggling 666 5th Avenue office building in New York.</a:t>
            </a:r>
          </a:p>
          <a:p>
            <a:pPr marL="0" marR="0" algn="ct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marR="0" algn="r"/>
            <a:r>
              <a:rPr lang="en-US" sz="2100" i="1" dirty="0">
                <a:effectLst/>
                <a:latin typeface="Calibri" panose="020F0502020204030204" pitchFamily="34" charset="0"/>
                <a:ea typeface="Calibri" panose="020F0502020204030204" pitchFamily="34" charset="0"/>
                <a:cs typeface="Times New Roman" panose="02020603050405020304" pitchFamily="18" charset="0"/>
              </a:rPr>
              <a:t>continued on next slide -&gt;</a:t>
            </a:r>
          </a:p>
        </p:txBody>
      </p:sp>
    </p:spTree>
    <p:extLst>
      <p:ext uri="{BB962C8B-B14F-4D97-AF65-F5344CB8AC3E}">
        <p14:creationId xmlns:p14="http://schemas.microsoft.com/office/powerpoint/2010/main" val="29105508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2C6457-C527-7213-96AE-E1BC0C55F492}"/>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CE56C14B-EEE7-A4D9-9D2E-E55892EFA84E}"/>
              </a:ext>
            </a:extLst>
          </p:cNvPr>
          <p:cNvSpPr txBox="1"/>
          <p:nvPr/>
        </p:nvSpPr>
        <p:spPr>
          <a:xfrm>
            <a:off x="1313835" y="1256632"/>
            <a:ext cx="9564329" cy="4524315"/>
          </a:xfrm>
          <a:prstGeom prst="rect">
            <a:avLst/>
          </a:prstGeom>
          <a:noFill/>
        </p:spPr>
        <p:txBody>
          <a:bodyPr wrap="square" rtlCol="0">
            <a:spAutoFit/>
          </a:bodyPr>
          <a:lstStyle/>
          <a:p>
            <a:pPr marL="0" marR="0"/>
            <a:r>
              <a:rPr lang="en-US" sz="2100" i="1" dirty="0">
                <a:effectLst/>
                <a:latin typeface="Calibri" panose="020F0502020204030204" pitchFamily="34" charset="0"/>
                <a:ea typeface="Calibri" panose="020F0502020204030204" pitchFamily="34" charset="0"/>
                <a:cs typeface="Times New Roman" panose="02020603050405020304" pitchFamily="18" charset="0"/>
              </a:rPr>
              <a:t>-&gt; continued from previous slide</a:t>
            </a:r>
            <a:endParaRPr lang="en-US" sz="2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marR="0" algn="ctr"/>
            <a:r>
              <a:rPr lang="en-US" sz="2400" dirty="0">
                <a:effectLst/>
                <a:latin typeface="Calibri" panose="020F0502020204030204" pitchFamily="34" charset="0"/>
                <a:ea typeface="Calibri" panose="020F0502020204030204" pitchFamily="34" charset="0"/>
                <a:cs typeface="Times New Roman" panose="02020603050405020304" pitchFamily="18" charset="0"/>
              </a:rPr>
              <a:t>The UAE under MBZ, who is now president, has grown increasingly authoritarian, showing increased hostility toward criticism and placing restrictions on digital freedoms.  British PhD student Matthew Hedges was </a:t>
            </a:r>
            <a:r>
              <a:rPr lang="en-US" sz="2400" dirty="0">
                <a:effectLst/>
                <a:latin typeface="Calibri" panose="020F0502020204030204" pitchFamily="34" charset="0"/>
                <a:ea typeface="Calibri" panose="020F0502020204030204" pitchFamily="34" charset="0"/>
                <a:cs typeface="Times New Roman" panose="02020603050405020304" pitchFamily="18" charset="0"/>
                <a:hlinkClick r:id="rId2"/>
              </a:rPr>
              <a:t>detained for six months</a:t>
            </a:r>
            <a:r>
              <a:rPr lang="en-US" sz="2400" dirty="0">
                <a:effectLst/>
                <a:latin typeface="Calibri" panose="020F0502020204030204" pitchFamily="34" charset="0"/>
                <a:ea typeface="Calibri" panose="020F0502020204030204" pitchFamily="34" charset="0"/>
                <a:cs typeface="Times New Roman" panose="02020603050405020304" pitchFamily="18" charset="0"/>
              </a:rPr>
              <a:t> over accusations of spying, much of the time in solitary confinement and suffering other bad living conditions.</a:t>
            </a:r>
          </a:p>
          <a:p>
            <a:pPr marL="0" marR="0" algn="ct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gn="ctr"/>
            <a:r>
              <a:rPr lang="en-US" sz="2400" dirty="0">
                <a:effectLst/>
                <a:latin typeface="Calibri" panose="020F0502020204030204" pitchFamily="34" charset="0"/>
                <a:ea typeface="Calibri" panose="020F0502020204030204" pitchFamily="34" charset="0"/>
                <a:cs typeface="Times New Roman" panose="02020603050405020304" pitchFamily="18" charset="0"/>
              </a:rPr>
              <a:t>Trump has </a:t>
            </a:r>
            <a:r>
              <a:rPr lang="en-US" sz="2400" dirty="0">
                <a:effectLst/>
                <a:latin typeface="Calibri" panose="020F0502020204030204" pitchFamily="34" charset="0"/>
                <a:ea typeface="Calibri" panose="020F0502020204030204" pitchFamily="34" charset="0"/>
                <a:cs typeface="Times New Roman" panose="02020603050405020304" pitchFamily="18" charset="0"/>
                <a:hlinkClick r:id="rId3"/>
              </a:rPr>
              <a:t>pursued business opportunities in the UAE</a:t>
            </a:r>
            <a:r>
              <a:rPr lang="en-US" sz="2400" dirty="0">
                <a:effectLst/>
                <a:latin typeface="Calibri" panose="020F0502020204030204" pitchFamily="34" charset="0"/>
                <a:ea typeface="Calibri" panose="020F0502020204030204" pitchFamily="34" charset="0"/>
                <a:cs typeface="Times New Roman" panose="02020603050405020304" pitchFamily="18" charset="0"/>
              </a:rPr>
              <a:t> since 2005, and a private real estate conglomerate in 2013 made a deal to build a $6 billion Trump-branded golf club.  The UAE was exempted from the Trump administration's infamous travel ban targeting most Muslim countries.</a:t>
            </a:r>
          </a:p>
        </p:txBody>
      </p:sp>
    </p:spTree>
    <p:extLst>
      <p:ext uri="{BB962C8B-B14F-4D97-AF65-F5344CB8AC3E}">
        <p14:creationId xmlns:p14="http://schemas.microsoft.com/office/powerpoint/2010/main" val="31687561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DB38E0-E3B1-079B-CB44-98DF0FD07C98}"/>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9B85576A-3C40-F391-0C4A-CF42FC5DB2DC}"/>
              </a:ext>
            </a:extLst>
          </p:cNvPr>
          <p:cNvSpPr txBox="1"/>
          <p:nvPr/>
        </p:nvSpPr>
        <p:spPr>
          <a:xfrm>
            <a:off x="1313835" y="865800"/>
            <a:ext cx="9564329" cy="5324535"/>
          </a:xfrm>
          <a:prstGeom prst="rect">
            <a:avLst/>
          </a:prstGeom>
          <a:noFill/>
        </p:spPr>
        <p:txBody>
          <a:bodyPr wrap="square" rtlCol="0">
            <a:spAutoFit/>
          </a:bodyPr>
          <a:lstStyle/>
          <a:p>
            <a:pPr marL="0" marR="0" algn="ctr"/>
            <a:r>
              <a:rPr lang="en-US" sz="2000" b="1" dirty="0">
                <a:effectLst/>
                <a:latin typeface="Calibri" panose="020F0502020204030204" pitchFamily="34" charset="0"/>
                <a:ea typeface="Calibri" panose="020F0502020204030204" pitchFamily="34" charset="0"/>
                <a:cs typeface="Times New Roman" panose="02020603050405020304" pitchFamily="18" charset="0"/>
              </a:rPr>
              <a:t>Recep Tayyip Erdoğan, Turkey</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gn="ctr"/>
            <a:r>
              <a:rPr lang="en-US" sz="2000" dirty="0">
                <a:effectLst/>
                <a:latin typeface="Calibri" panose="020F0502020204030204" pitchFamily="34" charset="0"/>
                <a:ea typeface="Calibri" panose="020F0502020204030204" pitchFamily="34" charset="0"/>
                <a:cs typeface="Times New Roman" panose="02020603050405020304" pitchFamily="18" charset="0"/>
              </a:rPr>
              <a:t>In 2019, Trump abruptly ordered US troops to withdraw from Syria's border with Turkey, paving the way an </a:t>
            </a:r>
            <a:r>
              <a:rPr lang="en-US" sz="2000" dirty="0">
                <a:effectLst/>
                <a:latin typeface="Calibri" panose="020F0502020204030204" pitchFamily="34" charset="0"/>
                <a:ea typeface="Calibri" panose="020F0502020204030204" pitchFamily="34" charset="0"/>
                <a:cs typeface="Times New Roman" panose="02020603050405020304" pitchFamily="18" charset="0"/>
                <a:hlinkClick r:id="rId2"/>
              </a:rPr>
              <a:t>invasion by Turkish troops</a:t>
            </a:r>
            <a:r>
              <a:rPr lang="en-US" sz="2000" dirty="0">
                <a:effectLst/>
                <a:latin typeface="Calibri" panose="020F0502020204030204" pitchFamily="34" charset="0"/>
                <a:ea typeface="Calibri" panose="020F0502020204030204" pitchFamily="34" charset="0"/>
                <a:cs typeface="Times New Roman" panose="02020603050405020304" pitchFamily="18" charset="0"/>
              </a:rPr>
              <a:t>.  The move altered years of US policy, and blindsided US defense officials.  Turkey's subsequent invasion and bombing displaced 200,000 Kurds.  Kurdish forces fought for the US in Iraq, and were reliant on US protection.</a:t>
            </a:r>
          </a:p>
          <a:p>
            <a:pPr marL="0" marR="0" algn="ct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gn="ctr"/>
            <a:r>
              <a:rPr lang="en-US" sz="2000" dirty="0">
                <a:effectLst/>
                <a:latin typeface="Calibri" panose="020F0502020204030204" pitchFamily="34" charset="0"/>
                <a:ea typeface="Calibri" panose="020F0502020204030204" pitchFamily="34" charset="0"/>
                <a:cs typeface="Times New Roman" panose="02020603050405020304" pitchFamily="18" charset="0"/>
              </a:rPr>
              <a:t>In 2017, Erdoğan bodyguards in Washington, DC </a:t>
            </a:r>
            <a:r>
              <a:rPr lang="en-US" sz="2000" dirty="0">
                <a:effectLst/>
                <a:latin typeface="Calibri" panose="020F0502020204030204" pitchFamily="34" charset="0"/>
                <a:ea typeface="Calibri" panose="020F0502020204030204" pitchFamily="34" charset="0"/>
                <a:cs typeface="Times New Roman" panose="02020603050405020304" pitchFamily="18" charset="0"/>
                <a:hlinkClick r:id="rId2"/>
              </a:rPr>
              <a:t>beat Kurdish protesters</a:t>
            </a:r>
            <a:r>
              <a:rPr lang="en-US" sz="2000" dirty="0">
                <a:effectLst/>
                <a:latin typeface="Calibri" panose="020F0502020204030204" pitchFamily="34" charset="0"/>
                <a:ea typeface="Calibri" panose="020F0502020204030204" pitchFamily="34" charset="0"/>
                <a:cs typeface="Times New Roman" panose="02020603050405020304" pitchFamily="18" charset="0"/>
              </a:rPr>
              <a:t> in Sheridan Circle near the Turkish Embassy.  The US government waited a month before taking legal action, then charging only two of Erdoğan’s guards, and those only after the House of Representatives passed a resolution that called for charges.  The charges against those two guards were then dropped a short time later, in advance of a high-level meeting between Erdoğan and then-Secretary of State Rex Tillerson.</a:t>
            </a:r>
          </a:p>
          <a:p>
            <a:pPr marL="0" marR="0" algn="ct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gn="ctr"/>
            <a:r>
              <a:rPr lang="en-US" sz="2000" dirty="0">
                <a:effectLst/>
                <a:latin typeface="Calibri" panose="020F0502020204030204" pitchFamily="34" charset="0"/>
                <a:ea typeface="Calibri" panose="020F0502020204030204" pitchFamily="34" charset="0"/>
                <a:cs typeface="Times New Roman" panose="02020603050405020304" pitchFamily="18" charset="0"/>
              </a:rPr>
              <a:t>Trump's decision to withdraw US troops is </a:t>
            </a:r>
            <a:r>
              <a:rPr lang="en-US" sz="2000" dirty="0">
                <a:effectLst/>
                <a:latin typeface="Calibri" panose="020F0502020204030204" pitchFamily="34" charset="0"/>
                <a:ea typeface="Calibri" panose="020F0502020204030204" pitchFamily="34" charset="0"/>
                <a:cs typeface="Times New Roman" panose="02020603050405020304" pitchFamily="18" charset="0"/>
                <a:hlinkClick r:id="rId3"/>
              </a:rPr>
              <a:t>reported</a:t>
            </a:r>
            <a:r>
              <a:rPr lang="en-US" sz="2000" dirty="0">
                <a:effectLst/>
                <a:latin typeface="Calibri" panose="020F0502020204030204" pitchFamily="34" charset="0"/>
                <a:ea typeface="Calibri" panose="020F0502020204030204" pitchFamily="34" charset="0"/>
                <a:cs typeface="Times New Roman" panose="02020603050405020304" pitchFamily="18" charset="0"/>
              </a:rPr>
              <a:t> to have been made "instinctively" following a phone call with Erdoğan.  There are two adjoining Trump Towers in the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Şişli</a:t>
            </a:r>
            <a:r>
              <a:rPr lang="en-US" sz="2000" dirty="0">
                <a:effectLst/>
                <a:latin typeface="Calibri" panose="020F0502020204030204" pitchFamily="34" charset="0"/>
                <a:ea typeface="Calibri" panose="020F0502020204030204" pitchFamily="34" charset="0"/>
                <a:cs typeface="Times New Roman" panose="02020603050405020304" pitchFamily="18" charset="0"/>
              </a:rPr>
              <a:t> district of Istanbul, one business and one residential.</a:t>
            </a:r>
          </a:p>
        </p:txBody>
      </p:sp>
    </p:spTree>
    <p:extLst>
      <p:ext uri="{BB962C8B-B14F-4D97-AF65-F5344CB8AC3E}">
        <p14:creationId xmlns:p14="http://schemas.microsoft.com/office/powerpoint/2010/main" val="2017270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86FB61-7360-6851-534E-71343EBF0C65}"/>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C0B96DF8-B717-5358-B8C1-C509CB7145F5}"/>
              </a:ext>
            </a:extLst>
          </p:cNvPr>
          <p:cNvSpPr txBox="1"/>
          <p:nvPr/>
        </p:nvSpPr>
        <p:spPr>
          <a:xfrm>
            <a:off x="1313835" y="1603219"/>
            <a:ext cx="9564329" cy="4524315"/>
          </a:xfrm>
          <a:prstGeom prst="rect">
            <a:avLst/>
          </a:prstGeom>
          <a:noFill/>
        </p:spPr>
        <p:txBody>
          <a:bodyPr wrap="square" rtlCol="0">
            <a:spAutoFit/>
          </a:bodyPr>
          <a:lstStyle/>
          <a:p>
            <a:pPr marL="0" marR="0" algn="ctr"/>
            <a:r>
              <a:rPr lang="en-US" sz="2400" b="1" dirty="0">
                <a:effectLst/>
                <a:latin typeface="Calibri" panose="020F0502020204030204" pitchFamily="34" charset="0"/>
                <a:ea typeface="Calibri" panose="020F0502020204030204" pitchFamily="34" charset="0"/>
                <a:cs typeface="Times New Roman" panose="02020603050405020304" pitchFamily="18" charset="0"/>
              </a:rPr>
              <a:t>Vladimir Putin, Russia</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gn="ctr"/>
            <a:r>
              <a:rPr lang="en-US" sz="2400" dirty="0">
                <a:effectLst/>
                <a:latin typeface="Calibri" panose="020F0502020204030204" pitchFamily="34" charset="0"/>
                <a:ea typeface="Calibri" panose="020F0502020204030204" pitchFamily="34" charset="0"/>
                <a:cs typeface="Times New Roman" panose="02020603050405020304" pitchFamily="18" charset="0"/>
              </a:rPr>
              <a:t>President Putin's manipulations of Donald Trump are numerous.  The authoritarian leader destroyed Russia's fledgling democracy, has assassinated critics and other opponents, and controls Russian media.</a:t>
            </a:r>
          </a:p>
          <a:p>
            <a:pPr marL="0" marR="0" algn="ct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gn="ctr"/>
            <a:r>
              <a:rPr lang="en-US" sz="2400" dirty="0">
                <a:effectLst/>
                <a:latin typeface="Calibri" panose="020F0502020204030204" pitchFamily="34" charset="0"/>
                <a:ea typeface="Calibri" panose="020F0502020204030204" pitchFamily="34" charset="0"/>
                <a:cs typeface="Times New Roman" panose="02020603050405020304" pitchFamily="18" charset="0"/>
              </a:rPr>
              <a:t>Trump ignored or denied intelligence findings that Russia paid bounties to the Taliban for killing US soldiers in Afghanistan, and </a:t>
            </a:r>
            <a:r>
              <a:rPr lang="en-US" sz="2400" dirty="0">
                <a:effectLst/>
                <a:latin typeface="Calibri" panose="020F0502020204030204" pitchFamily="34" charset="0"/>
                <a:ea typeface="Calibri" panose="020F0502020204030204" pitchFamily="34" charset="0"/>
                <a:cs typeface="Times New Roman" panose="02020603050405020304" pitchFamily="18" charset="0"/>
                <a:hlinkClick r:id="rId2"/>
              </a:rPr>
              <a:t>stayed quiet</a:t>
            </a:r>
            <a:r>
              <a:rPr lang="en-US" sz="2400" dirty="0">
                <a:effectLst/>
                <a:latin typeface="Calibri" panose="020F0502020204030204" pitchFamily="34" charset="0"/>
                <a:ea typeface="Calibri" panose="020F0502020204030204" pitchFamily="34" charset="0"/>
                <a:cs typeface="Times New Roman" panose="02020603050405020304" pitchFamily="18" charset="0"/>
              </a:rPr>
              <a:t> about the poisoning of Russian dissident Alexei Navalny, despite other </a:t>
            </a:r>
            <a:r>
              <a:rPr lang="en-US" sz="2400" dirty="0">
                <a:latin typeface="Calibri" panose="020F0502020204030204" pitchFamily="34" charset="0"/>
                <a:ea typeface="Calibri" panose="020F0502020204030204" pitchFamily="34" charset="0"/>
                <a:cs typeface="Times New Roman" panose="02020603050405020304" pitchFamily="18" charset="0"/>
              </a:rPr>
              <a:t>part</a:t>
            </a:r>
            <a:r>
              <a:rPr lang="en-US" sz="2400" dirty="0">
                <a:effectLst/>
                <a:latin typeface="Calibri" panose="020F0502020204030204" pitchFamily="34" charset="0"/>
                <a:ea typeface="Calibri" panose="020F0502020204030204" pitchFamily="34" charset="0"/>
                <a:cs typeface="Times New Roman" panose="02020603050405020304" pitchFamily="18" charset="0"/>
              </a:rPr>
              <a:t>s of his administration condemning the poisoning.</a:t>
            </a:r>
          </a:p>
          <a:p>
            <a:pPr marL="0" marR="0" algn="ct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marR="0" algn="r"/>
            <a:r>
              <a:rPr lang="en-US" sz="2100" i="1" dirty="0">
                <a:effectLst/>
                <a:latin typeface="Calibri" panose="020F0502020204030204" pitchFamily="34" charset="0"/>
                <a:ea typeface="Calibri" panose="020F0502020204030204" pitchFamily="34" charset="0"/>
                <a:cs typeface="Times New Roman" panose="02020603050405020304" pitchFamily="18" charset="0"/>
              </a:rPr>
              <a:t>continued on next slide -&gt;</a:t>
            </a:r>
          </a:p>
        </p:txBody>
      </p:sp>
    </p:spTree>
    <p:extLst>
      <p:ext uri="{BB962C8B-B14F-4D97-AF65-F5344CB8AC3E}">
        <p14:creationId xmlns:p14="http://schemas.microsoft.com/office/powerpoint/2010/main" val="38474763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E177FE-CC86-D17B-79BC-4922616F784C}"/>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D786111C-334B-0B34-18C6-8ECBEEB05862}"/>
              </a:ext>
            </a:extLst>
          </p:cNvPr>
          <p:cNvSpPr txBox="1"/>
          <p:nvPr/>
        </p:nvSpPr>
        <p:spPr>
          <a:xfrm>
            <a:off x="1313835" y="982176"/>
            <a:ext cx="9564329" cy="4847481"/>
          </a:xfrm>
          <a:prstGeom prst="rect">
            <a:avLst/>
          </a:prstGeom>
          <a:noFill/>
        </p:spPr>
        <p:txBody>
          <a:bodyPr wrap="square" rtlCol="0">
            <a:spAutoFit/>
          </a:bodyPr>
          <a:lstStyle/>
          <a:p>
            <a:pPr marL="0" marR="0"/>
            <a:r>
              <a:rPr lang="en-US" sz="2100" i="1" dirty="0">
                <a:effectLst/>
                <a:latin typeface="Calibri" panose="020F0502020204030204" pitchFamily="34" charset="0"/>
                <a:ea typeface="Calibri" panose="020F0502020204030204" pitchFamily="34" charset="0"/>
                <a:cs typeface="Times New Roman" panose="02020603050405020304" pitchFamily="18" charset="0"/>
              </a:rPr>
              <a:t>-&gt; continued from previous slide</a:t>
            </a:r>
          </a:p>
          <a:p>
            <a:pPr marL="0" marR="0" algn="ct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r>
              <a:rPr lang="en-US" sz="2400" dirty="0">
                <a:effectLst/>
                <a:latin typeface="Calibri" panose="020F0502020204030204" pitchFamily="34" charset="0"/>
                <a:ea typeface="Calibri" panose="020F0502020204030204" pitchFamily="34" charset="0"/>
                <a:cs typeface="Times New Roman" panose="02020603050405020304" pitchFamily="18" charset="0"/>
              </a:rPr>
              <a:t>In May 2017, </a:t>
            </a:r>
            <a:r>
              <a:rPr lang="en-US" sz="2400" dirty="0">
                <a:effectLst/>
                <a:latin typeface="Calibri" panose="020F0502020204030204" pitchFamily="34" charset="0"/>
                <a:ea typeface="Calibri" panose="020F0502020204030204" pitchFamily="34" charset="0"/>
                <a:cs typeface="Times New Roman" panose="02020603050405020304" pitchFamily="18" charset="0"/>
                <a:hlinkClick r:id="rId2"/>
              </a:rPr>
              <a:t>Trump leaked classified information on ISIS</a:t>
            </a:r>
            <a:r>
              <a:rPr lang="en-US" sz="2400" dirty="0">
                <a:effectLst/>
                <a:latin typeface="Calibri" panose="020F0502020204030204" pitchFamily="34" charset="0"/>
                <a:ea typeface="Calibri" panose="020F0502020204030204" pitchFamily="34" charset="0"/>
                <a:cs typeface="Times New Roman" panose="02020603050405020304" pitchFamily="18" charset="0"/>
              </a:rPr>
              <a:t>, which had been provided by Israeli intelligence, to Russian Ambassador Sergei Lavrov.  The source of the information is believed to have also been useful for intelligence on Iran's Revolutionary Guard and Hezbollah, and to have been compromised and possibly endangered by the leak to Russia, an Iranian ally.</a:t>
            </a:r>
          </a:p>
          <a:p>
            <a:pPr marL="0" marR="0" algn="ct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gn="ctr"/>
            <a:r>
              <a:rPr lang="en-US" sz="2400" dirty="0">
                <a:effectLst/>
                <a:latin typeface="Calibri" panose="020F0502020204030204" pitchFamily="34" charset="0"/>
                <a:ea typeface="Calibri" panose="020F0502020204030204" pitchFamily="34" charset="0"/>
                <a:cs typeface="Times New Roman" panose="02020603050405020304" pitchFamily="18" charset="0"/>
              </a:rPr>
              <a:t>In February 2024, Trump </a:t>
            </a:r>
            <a:r>
              <a:rPr lang="en-US" sz="2400" dirty="0">
                <a:effectLst/>
                <a:latin typeface="Calibri" panose="020F0502020204030204" pitchFamily="34" charset="0"/>
                <a:ea typeface="Calibri" panose="020F0502020204030204" pitchFamily="34" charset="0"/>
                <a:cs typeface="Times New Roman" panose="02020603050405020304" pitchFamily="18" charset="0"/>
                <a:hlinkClick r:id="rId3"/>
              </a:rPr>
              <a:t>implicitly encouraged Vladimir Putin</a:t>
            </a:r>
            <a:r>
              <a:rPr lang="en-US" sz="2400" dirty="0">
                <a:effectLst/>
                <a:latin typeface="Calibri" panose="020F0502020204030204" pitchFamily="34" charset="0"/>
                <a:ea typeface="Calibri" panose="020F0502020204030204" pitchFamily="34" charset="0"/>
                <a:cs typeface="Times New Roman" panose="02020603050405020304" pitchFamily="18" charset="0"/>
              </a:rPr>
              <a:t> to invade more countries beyond Ukraine, including NATO allies, by stating at a rally that the US would not protect NATO member countries if they didn't "pay [their] bills."  The claim that NATO member countries don't pay is one of </a:t>
            </a:r>
            <a:r>
              <a:rPr lang="en-US" sz="2400" dirty="0">
                <a:effectLst/>
                <a:latin typeface="Calibri" panose="020F0502020204030204" pitchFamily="34" charset="0"/>
                <a:ea typeface="Calibri" panose="020F0502020204030204" pitchFamily="34" charset="0"/>
                <a:cs typeface="Times New Roman" panose="02020603050405020304" pitchFamily="18" charset="0"/>
                <a:hlinkClick r:id="rId4"/>
              </a:rPr>
              <a:t>five false claims</a:t>
            </a:r>
            <a:r>
              <a:rPr lang="en-US" sz="2400" dirty="0">
                <a:effectLst/>
                <a:latin typeface="Calibri" panose="020F0502020204030204" pitchFamily="34" charset="0"/>
                <a:ea typeface="Calibri" panose="020F0502020204030204" pitchFamily="34" charset="0"/>
                <a:cs typeface="Times New Roman" panose="02020603050405020304" pitchFamily="18" charset="0"/>
              </a:rPr>
              <a:t> about NATO the former president has made repeatedly.</a:t>
            </a:r>
          </a:p>
        </p:txBody>
      </p:sp>
    </p:spTree>
    <p:extLst>
      <p:ext uri="{BB962C8B-B14F-4D97-AF65-F5344CB8AC3E}">
        <p14:creationId xmlns:p14="http://schemas.microsoft.com/office/powerpoint/2010/main" val="27039529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D9D937-CA6E-2131-DA2A-190E99B5A920}"/>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736A5AC3-BCCA-E31C-F76B-7A0681A6E2E3}"/>
              </a:ext>
            </a:extLst>
          </p:cNvPr>
          <p:cNvSpPr txBox="1"/>
          <p:nvPr/>
        </p:nvSpPr>
        <p:spPr>
          <a:xfrm>
            <a:off x="1313835" y="982176"/>
            <a:ext cx="9564329" cy="4893647"/>
          </a:xfrm>
          <a:prstGeom prst="rect">
            <a:avLst/>
          </a:prstGeom>
          <a:noFill/>
        </p:spPr>
        <p:txBody>
          <a:bodyPr wrap="square" rtlCol="0">
            <a:spAutoFit/>
          </a:bodyPr>
          <a:lstStyle/>
          <a:p>
            <a:pPr marL="0" marR="0" algn="ctr"/>
            <a:r>
              <a:rPr lang="en-US" sz="2400" b="1" dirty="0">
                <a:effectLst/>
                <a:latin typeface="Calibri" panose="020F0502020204030204" pitchFamily="34" charset="0"/>
                <a:ea typeface="Calibri" panose="020F0502020204030204" pitchFamily="34" charset="0"/>
                <a:cs typeface="Times New Roman" panose="02020603050405020304" pitchFamily="18" charset="0"/>
              </a:rPr>
              <a:t>Abdel Fattah al-Sisi</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gn="ctr"/>
            <a:r>
              <a:rPr lang="en-US" sz="2400" dirty="0">
                <a:effectLst/>
                <a:latin typeface="Calibri" panose="020F0502020204030204" pitchFamily="34" charset="0"/>
                <a:ea typeface="Calibri" panose="020F0502020204030204" pitchFamily="34" charset="0"/>
                <a:cs typeface="Times New Roman" panose="02020603050405020304" pitchFamily="18" charset="0"/>
              </a:rPr>
              <a:t>As president, Donald Trump hosted Egyptian President Abdel Fattah al-Sisi at the White House two times, despite </a:t>
            </a:r>
            <a:r>
              <a:rPr lang="en-US" sz="2400" dirty="0">
                <a:effectLst/>
                <a:latin typeface="Calibri" panose="020F0502020204030204" pitchFamily="34" charset="0"/>
                <a:ea typeface="Calibri" panose="020F0502020204030204" pitchFamily="34" charset="0"/>
                <a:cs typeface="Times New Roman" panose="02020603050405020304" pitchFamily="18" charset="0"/>
                <a:hlinkClick r:id="rId2"/>
              </a:rPr>
              <a:t>accusations by human rights groups</a:t>
            </a:r>
            <a:r>
              <a:rPr lang="en-US" sz="2400" dirty="0">
                <a:effectLst/>
                <a:latin typeface="Calibri" panose="020F0502020204030204" pitchFamily="34" charset="0"/>
                <a:ea typeface="Calibri" panose="020F0502020204030204" pitchFamily="34" charset="0"/>
                <a:cs typeface="Times New Roman" panose="02020603050405020304" pitchFamily="18" charset="0"/>
              </a:rPr>
              <a:t> that his government had engaged in torture of political prisoners, silencing of dissidents, and use of the death penalty for score settling.</a:t>
            </a:r>
          </a:p>
          <a:p>
            <a:pPr marL="0" marR="0" algn="ct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marR="0" algn="ctr"/>
            <a:r>
              <a:rPr lang="en-US" sz="2400" dirty="0">
                <a:effectLst/>
                <a:latin typeface="Calibri" panose="020F0502020204030204" pitchFamily="34" charset="0"/>
                <a:ea typeface="Calibri" panose="020F0502020204030204" pitchFamily="34" charset="0"/>
                <a:cs typeface="Times New Roman" panose="02020603050405020304" pitchFamily="18" charset="0"/>
              </a:rPr>
              <a:t>In 2024, reports emerged of a $10 million withdrawal made in 2016 from an Egyptian government account, days before then-candidate Trump injected the same amount of funds into his presidential campaign.  According to a </a:t>
            </a:r>
            <a:r>
              <a:rPr lang="en-US" sz="2400" i="1" dirty="0">
                <a:effectLst/>
                <a:latin typeface="Calibri" panose="020F0502020204030204" pitchFamily="34" charset="0"/>
                <a:ea typeface="Calibri" panose="020F0502020204030204" pitchFamily="34" charset="0"/>
                <a:cs typeface="Times New Roman" panose="02020603050405020304" pitchFamily="18" charset="0"/>
                <a:hlinkClick r:id="rId3"/>
              </a:rPr>
              <a:t>Washington Post</a:t>
            </a:r>
            <a:r>
              <a:rPr lang="en-US" sz="2400" dirty="0">
                <a:effectLst/>
                <a:latin typeface="Calibri" panose="020F0502020204030204" pitchFamily="34" charset="0"/>
                <a:ea typeface="Calibri" panose="020F0502020204030204" pitchFamily="34" charset="0"/>
                <a:cs typeface="Times New Roman" panose="02020603050405020304" pitchFamily="18" charset="0"/>
              </a:rPr>
              <a:t> report, Justice Department officials began to investigate the withdrawal as a possible illegal foreign campaign contribution, but the investigation was quashed by then-Attorney General William Barr.</a:t>
            </a:r>
          </a:p>
        </p:txBody>
      </p:sp>
    </p:spTree>
    <p:extLst>
      <p:ext uri="{BB962C8B-B14F-4D97-AF65-F5344CB8AC3E}">
        <p14:creationId xmlns:p14="http://schemas.microsoft.com/office/powerpoint/2010/main" val="40125083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1471</TotalTime>
  <Words>1913</Words>
  <Application>Microsoft Office PowerPoint</Application>
  <PresentationFormat>Widescreen</PresentationFormat>
  <Paragraphs>84</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Aptos</vt:lpstr>
      <vt:lpstr>Aptos Display</vt:lpstr>
      <vt:lpstr>Arial</vt:lpstr>
      <vt:lpstr>Calibri</vt:lpstr>
      <vt:lpstr>Office Theme</vt:lpstr>
      <vt:lpstr>Trump and Foreign Autocrats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David Borden</dc:creator>
  <cp:lastModifiedBy>David Borden</cp:lastModifiedBy>
  <cp:revision>37</cp:revision>
  <dcterms:created xsi:type="dcterms:W3CDTF">2024-11-02T01:32:50Z</dcterms:created>
  <dcterms:modified xsi:type="dcterms:W3CDTF">2024-11-03T02:04:44Z</dcterms:modified>
</cp:coreProperties>
</file>